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7" r:id="rId2"/>
  </p:sldMasterIdLst>
  <p:notesMasterIdLst>
    <p:notesMasterId r:id="rId149"/>
  </p:notesMasterIdLst>
  <p:sldIdLst>
    <p:sldId id="283" r:id="rId3"/>
    <p:sldId id="281" r:id="rId4"/>
    <p:sldId id="273" r:id="rId5"/>
    <p:sldId id="414" r:id="rId6"/>
    <p:sldId id="274" r:id="rId7"/>
    <p:sldId id="285" r:id="rId8"/>
    <p:sldId id="410" r:id="rId9"/>
    <p:sldId id="411" r:id="rId10"/>
    <p:sldId id="412" r:id="rId11"/>
    <p:sldId id="276" r:id="rId12"/>
    <p:sldId id="282" r:id="rId13"/>
    <p:sldId id="277" r:id="rId14"/>
    <p:sldId id="278" r:id="rId15"/>
    <p:sldId id="279" r:id="rId16"/>
    <p:sldId id="280" r:id="rId17"/>
    <p:sldId id="413" r:id="rId18"/>
    <p:sldId id="284" r:id="rId19"/>
    <p:sldId id="286" r:id="rId20"/>
    <p:sldId id="287" r:id="rId21"/>
    <p:sldId id="430" r:id="rId22"/>
    <p:sldId id="288" r:id="rId23"/>
    <p:sldId id="289" r:id="rId24"/>
    <p:sldId id="290" r:id="rId25"/>
    <p:sldId id="291" r:id="rId26"/>
    <p:sldId id="320" r:id="rId27"/>
    <p:sldId id="317" r:id="rId28"/>
    <p:sldId id="318" r:id="rId29"/>
    <p:sldId id="319" r:id="rId30"/>
    <p:sldId id="429" r:id="rId31"/>
    <p:sldId id="293" r:id="rId32"/>
    <p:sldId id="409" r:id="rId33"/>
    <p:sldId id="328" r:id="rId34"/>
    <p:sldId id="329" r:id="rId35"/>
    <p:sldId id="427" r:id="rId36"/>
    <p:sldId id="330" r:id="rId37"/>
    <p:sldId id="428" r:id="rId38"/>
    <p:sldId id="332" r:id="rId39"/>
    <p:sldId id="333" r:id="rId40"/>
    <p:sldId id="334" r:id="rId41"/>
    <p:sldId id="335" r:id="rId42"/>
    <p:sldId id="336" r:id="rId43"/>
    <p:sldId id="415" r:id="rId44"/>
    <p:sldId id="416" r:id="rId45"/>
    <p:sldId id="299" r:id="rId46"/>
    <p:sldId id="300" r:id="rId47"/>
    <p:sldId id="301" r:id="rId48"/>
    <p:sldId id="302" r:id="rId49"/>
    <p:sldId id="303" r:id="rId50"/>
    <p:sldId id="321" r:id="rId51"/>
    <p:sldId id="305" r:id="rId52"/>
    <p:sldId id="306" r:id="rId53"/>
    <p:sldId id="307" r:id="rId54"/>
    <p:sldId id="308" r:id="rId55"/>
    <p:sldId id="309" r:id="rId56"/>
    <p:sldId id="310" r:id="rId57"/>
    <p:sldId id="311" r:id="rId58"/>
    <p:sldId id="312" r:id="rId59"/>
    <p:sldId id="313" r:id="rId60"/>
    <p:sldId id="417" r:id="rId61"/>
    <p:sldId id="418" r:id="rId62"/>
    <p:sldId id="322" r:id="rId63"/>
    <p:sldId id="324" r:id="rId64"/>
    <p:sldId id="325" r:id="rId65"/>
    <p:sldId id="326" r:id="rId66"/>
    <p:sldId id="327" r:id="rId67"/>
    <p:sldId id="338" r:id="rId68"/>
    <p:sldId id="419" r:id="rId69"/>
    <p:sldId id="420" r:id="rId70"/>
    <p:sldId id="339" r:id="rId71"/>
    <p:sldId id="346" r:id="rId72"/>
    <p:sldId id="422" r:id="rId73"/>
    <p:sldId id="432" r:id="rId74"/>
    <p:sldId id="340" r:id="rId75"/>
    <p:sldId id="431" r:id="rId76"/>
    <p:sldId id="433" r:id="rId77"/>
    <p:sldId id="435" r:id="rId78"/>
    <p:sldId id="434" r:id="rId79"/>
    <p:sldId id="341" r:id="rId80"/>
    <p:sldId id="342" r:id="rId81"/>
    <p:sldId id="347" r:id="rId82"/>
    <p:sldId id="348" r:id="rId83"/>
    <p:sldId id="343" r:id="rId84"/>
    <p:sldId id="344" r:id="rId85"/>
    <p:sldId id="345" r:id="rId86"/>
    <p:sldId id="349" r:id="rId87"/>
    <p:sldId id="350" r:id="rId88"/>
    <p:sldId id="351" r:id="rId89"/>
    <p:sldId id="352" r:id="rId90"/>
    <p:sldId id="353" r:id="rId91"/>
    <p:sldId id="356" r:id="rId92"/>
    <p:sldId id="354" r:id="rId93"/>
    <p:sldId id="357" r:id="rId94"/>
    <p:sldId id="355" r:id="rId95"/>
    <p:sldId id="358"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424" r:id="rId124"/>
    <p:sldId id="425" r:id="rId125"/>
    <p:sldId id="387" r:id="rId126"/>
    <p:sldId id="388" r:id="rId127"/>
    <p:sldId id="423" r:id="rId128"/>
    <p:sldId id="390" r:id="rId129"/>
    <p:sldId id="391" r:id="rId130"/>
    <p:sldId id="392" r:id="rId131"/>
    <p:sldId id="393" r:id="rId132"/>
    <p:sldId id="394" r:id="rId133"/>
    <p:sldId id="426"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6B909E6-4601-6543-A923-94A3797526ED}">
          <p14:sldIdLst>
            <p14:sldId id="283"/>
            <p14:sldId id="281"/>
            <p14:sldId id="273"/>
            <p14:sldId id="414"/>
            <p14:sldId id="274"/>
            <p14:sldId id="285"/>
            <p14:sldId id="410"/>
            <p14:sldId id="411"/>
            <p14:sldId id="412"/>
            <p14:sldId id="276"/>
            <p14:sldId id="282"/>
            <p14:sldId id="277"/>
            <p14:sldId id="278"/>
            <p14:sldId id="279"/>
            <p14:sldId id="280"/>
            <p14:sldId id="413"/>
            <p14:sldId id="284"/>
          </p14:sldIdLst>
        </p14:section>
        <p14:section name="Pairing" id="{E22EFA5E-473C-3D4A-9E57-0062DD73270A}">
          <p14:sldIdLst>
            <p14:sldId id="286"/>
            <p14:sldId id="287"/>
            <p14:sldId id="430"/>
            <p14:sldId id="288"/>
            <p14:sldId id="289"/>
            <p14:sldId id="290"/>
            <p14:sldId id="291"/>
            <p14:sldId id="320"/>
            <p14:sldId id="317"/>
            <p14:sldId id="318"/>
            <p14:sldId id="319"/>
            <p14:sldId id="429"/>
            <p14:sldId id="293"/>
            <p14:sldId id="409"/>
          </p14:sldIdLst>
        </p14:section>
        <p14:section name="TDD" id="{D7A4EAC2-C441-A544-9344-C6DB31322B0B}">
          <p14:sldIdLst>
            <p14:sldId id="328"/>
            <p14:sldId id="329"/>
            <p14:sldId id="427"/>
            <p14:sldId id="330"/>
            <p14:sldId id="428"/>
            <p14:sldId id="332"/>
            <p14:sldId id="333"/>
            <p14:sldId id="334"/>
            <p14:sldId id="335"/>
            <p14:sldId id="336"/>
            <p14:sldId id="415"/>
            <p14:sldId id="416"/>
          </p14:sldIdLst>
        </p14:section>
        <p14:section name="Refactoring" id="{283522D9-1595-7845-BFB3-12D5FB6190B6}">
          <p14:sldIdLst>
            <p14:sldId id="299"/>
            <p14:sldId id="300"/>
            <p14:sldId id="301"/>
            <p14:sldId id="302"/>
            <p14:sldId id="303"/>
            <p14:sldId id="321"/>
            <p14:sldId id="305"/>
            <p14:sldId id="306"/>
            <p14:sldId id="307"/>
            <p14:sldId id="308"/>
            <p14:sldId id="309"/>
            <p14:sldId id="310"/>
            <p14:sldId id="311"/>
            <p14:sldId id="312"/>
            <p14:sldId id="313"/>
            <p14:sldId id="417"/>
            <p14:sldId id="418"/>
          </p14:sldIdLst>
        </p14:section>
        <p14:section name="Redesign" id="{5827599E-FC61-9547-8333-5C51CFA67536}">
          <p14:sldIdLst>
            <p14:sldId id="322"/>
            <p14:sldId id="324"/>
            <p14:sldId id="325"/>
            <p14:sldId id="326"/>
            <p14:sldId id="327"/>
          </p14:sldIdLst>
        </p14:section>
        <p14:section name="Mocking" id="{7E0BCECF-FE87-CE45-851C-1B2A213B889A}">
          <p14:sldIdLst>
            <p14:sldId id="338"/>
            <p14:sldId id="419"/>
            <p14:sldId id="420"/>
            <p14:sldId id="339"/>
            <p14:sldId id="346"/>
            <p14:sldId id="422"/>
            <p14:sldId id="432"/>
            <p14:sldId id="340"/>
            <p14:sldId id="431"/>
            <p14:sldId id="433"/>
            <p14:sldId id="435"/>
            <p14:sldId id="434"/>
            <p14:sldId id="341"/>
            <p14:sldId id="342"/>
            <p14:sldId id="347"/>
            <p14:sldId id="348"/>
            <p14:sldId id="343"/>
            <p14:sldId id="344"/>
            <p14:sldId id="345"/>
          </p14:sldIdLst>
        </p14:section>
        <p14:section name="Functional Testing" id="{0BA9667F-9A03-444E-B6DF-AE0C7607DD70}">
          <p14:sldIdLst>
            <p14:sldId id="349"/>
            <p14:sldId id="350"/>
            <p14:sldId id="351"/>
            <p14:sldId id="352"/>
            <p14:sldId id="353"/>
            <p14:sldId id="356"/>
            <p14:sldId id="354"/>
            <p14:sldId id="357"/>
            <p14:sldId id="355"/>
          </p14:sldIdLst>
        </p14:section>
        <p14:section name="Test Automation Patterns" id="{E82946B2-484D-FB4A-AE0E-CA8F97702539}">
          <p14:sldIdLst>
            <p14:sldId id="358"/>
            <p14:sldId id="360"/>
            <p14:sldId id="361"/>
            <p14:sldId id="362"/>
            <p14:sldId id="363"/>
            <p14:sldId id="364"/>
            <p14:sldId id="365"/>
            <p14:sldId id="366"/>
            <p14:sldId id="367"/>
            <p14:sldId id="368"/>
            <p14:sldId id="369"/>
            <p14:sldId id="370"/>
            <p14:sldId id="371"/>
          </p14:sldIdLst>
        </p14:section>
        <p14:section name="CI" id="{8DAFB94D-2FA8-5740-8117-F0BAF0DFD1E9}">
          <p14:sldIdLst>
            <p14:sldId id="372"/>
            <p14:sldId id="373"/>
            <p14:sldId id="374"/>
            <p14:sldId id="375"/>
            <p14:sldId id="376"/>
            <p14:sldId id="377"/>
            <p14:sldId id="378"/>
            <p14:sldId id="379"/>
            <p14:sldId id="380"/>
            <p14:sldId id="381"/>
            <p14:sldId id="382"/>
            <p14:sldId id="383"/>
            <p14:sldId id="384"/>
            <p14:sldId id="385"/>
          </p14:sldIdLst>
        </p14:section>
        <p14:section name="CD" id="{097B30ED-E2BE-0A40-A0D7-D9FBA767701E}">
          <p14:sldIdLst>
            <p14:sldId id="386"/>
            <p14:sldId id="424"/>
            <p14:sldId id="425"/>
            <p14:sldId id="387"/>
            <p14:sldId id="388"/>
            <p14:sldId id="423"/>
            <p14:sldId id="390"/>
            <p14:sldId id="391"/>
            <p14:sldId id="392"/>
            <p14:sldId id="393"/>
            <p14:sldId id="394"/>
            <p14:sldId id="426"/>
            <p14:sldId id="395"/>
          </p14:sldIdLst>
        </p14:section>
        <p14:section name="End" id="{0689127F-8106-F64B-AB72-4B59EE9671E9}">
          <p14:sldIdLst>
            <p14:sldId id="396"/>
          </p14:sldIdLst>
        </p14:section>
        <p14:section name="User Stories" id="{9052C061-C47B-7444-9CC7-28CE182ACDEA}">
          <p14:sldIdLst>
            <p14:sldId id="397"/>
            <p14:sldId id="398"/>
            <p14:sldId id="399"/>
            <p14:sldId id="400"/>
            <p14:sldId id="401"/>
            <p14:sldId id="402"/>
            <p14:sldId id="403"/>
            <p14:sldId id="404"/>
            <p14:sldId id="405"/>
            <p14:sldId id="406"/>
            <p14:sldId id="407"/>
            <p14:sldId id="40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42" autoAdjust="0"/>
    <p:restoredTop sz="78863" autoAdjust="0"/>
  </p:normalViewPr>
  <p:slideViewPr>
    <p:cSldViewPr snapToGrid="0" snapToObjects="1">
      <p:cViewPr varScale="1">
        <p:scale>
          <a:sx n="95" d="100"/>
          <a:sy n="95" d="100"/>
        </p:scale>
        <p:origin x="-1360" y="-112"/>
      </p:cViewPr>
      <p:guideLst>
        <p:guide orient="horz" pos="2160"/>
        <p:guide pos="2880"/>
      </p:guideLst>
    </p:cSldViewPr>
  </p:slideViewPr>
  <p:outlineViewPr>
    <p:cViewPr>
      <p:scale>
        <a:sx n="33" d="100"/>
        <a:sy n="33" d="100"/>
      </p:scale>
      <p:origin x="0" y="7128"/>
    </p:cViewPr>
  </p:outlineViewPr>
  <p:notesTextViewPr>
    <p:cViewPr>
      <p:scale>
        <a:sx n="100" d="100"/>
        <a:sy n="100" d="100"/>
      </p:scale>
      <p:origin x="0" y="0"/>
    </p:cViewPr>
  </p:notesTextViewPr>
  <p:sorterViewPr>
    <p:cViewPr>
      <p:scale>
        <a:sx n="66" d="100"/>
        <a:sy n="66" d="100"/>
      </p:scale>
      <p:origin x="0" y="7168"/>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150" Type="http://schemas.openxmlformats.org/officeDocument/2006/relationships/printerSettings" Target="printerSettings/printerSettings1.bin"/><Relationship Id="rId151" Type="http://schemas.openxmlformats.org/officeDocument/2006/relationships/presProps" Target="presProps.xml"/><Relationship Id="rId152" Type="http://schemas.openxmlformats.org/officeDocument/2006/relationships/viewProps" Target="viewProps.xml"/><Relationship Id="rId153" Type="http://schemas.openxmlformats.org/officeDocument/2006/relationships/theme" Target="theme/theme1.xml"/><Relationship Id="rId154"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40" Type="http://schemas.openxmlformats.org/officeDocument/2006/relationships/slide" Target="slides/slide138.xml"/><Relationship Id="rId141" Type="http://schemas.openxmlformats.org/officeDocument/2006/relationships/slide" Target="slides/slide139.xml"/><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3741D3-F750-9B4F-8DEF-C8BBF76276BE}" type="doc">
      <dgm:prSet loTypeId="urn:microsoft.com/office/officeart/2005/8/layout/hProcess3" loCatId="" qsTypeId="urn:microsoft.com/office/officeart/2005/8/quickstyle/simple4" qsCatId="simple" csTypeId="urn:microsoft.com/office/officeart/2005/8/colors/accent1_2" csCatId="accent1" phldr="1"/>
      <dgm:spPr/>
    </dgm:pt>
    <dgm:pt modelId="{4071A06D-FD84-2742-AA12-2A2B6744E31E}">
      <dgm:prSet phldrT="[Text]" custT="1"/>
      <dgm:spPr/>
      <dgm:t>
        <a:bodyPr/>
        <a:lstStyle/>
        <a:p>
          <a:r>
            <a:rPr lang="en-US" sz="3200" dirty="0" smtClean="0"/>
            <a:t>Presenting</a:t>
          </a:r>
          <a:endParaRPr lang="en-US" sz="3200" dirty="0"/>
        </a:p>
      </dgm:t>
    </dgm:pt>
    <dgm:pt modelId="{0FF430CF-1B4C-B741-93FC-C25B82B9CF41}" type="parTrans" cxnId="{A67621E1-150D-AC4C-A9EB-E3EDE700B343}">
      <dgm:prSet/>
      <dgm:spPr/>
      <dgm:t>
        <a:bodyPr/>
        <a:lstStyle/>
        <a:p>
          <a:endParaRPr lang="en-US"/>
        </a:p>
      </dgm:t>
    </dgm:pt>
    <dgm:pt modelId="{1FED0C83-FBA4-2240-AE96-9ECE8B5858A2}" type="sibTrans" cxnId="{A67621E1-150D-AC4C-A9EB-E3EDE700B343}">
      <dgm:prSet/>
      <dgm:spPr/>
      <dgm:t>
        <a:bodyPr/>
        <a:lstStyle/>
        <a:p>
          <a:endParaRPr lang="en-US"/>
        </a:p>
      </dgm:t>
    </dgm:pt>
    <dgm:pt modelId="{0D07D9B9-6438-3D42-96C6-92CD10C628F7}" type="pres">
      <dgm:prSet presAssocID="{9C3741D3-F750-9B4F-8DEF-C8BBF76276BE}" presName="Name0" presStyleCnt="0">
        <dgm:presLayoutVars>
          <dgm:dir/>
          <dgm:animLvl val="lvl"/>
          <dgm:resizeHandles val="exact"/>
        </dgm:presLayoutVars>
      </dgm:prSet>
      <dgm:spPr/>
    </dgm:pt>
    <dgm:pt modelId="{DCECDE0A-7DE6-8741-AAA0-2794BCA19538}" type="pres">
      <dgm:prSet presAssocID="{9C3741D3-F750-9B4F-8DEF-C8BBF76276BE}" presName="dummy" presStyleCnt="0"/>
      <dgm:spPr/>
    </dgm:pt>
    <dgm:pt modelId="{E27EC971-39FA-1840-B11F-EA932C4B3757}" type="pres">
      <dgm:prSet presAssocID="{9C3741D3-F750-9B4F-8DEF-C8BBF76276BE}" presName="linH" presStyleCnt="0"/>
      <dgm:spPr/>
    </dgm:pt>
    <dgm:pt modelId="{C6B3A49E-2AC9-534C-8388-91FDCD7E7165}" type="pres">
      <dgm:prSet presAssocID="{9C3741D3-F750-9B4F-8DEF-C8BBF76276BE}" presName="padding1" presStyleCnt="0"/>
      <dgm:spPr/>
    </dgm:pt>
    <dgm:pt modelId="{59B3B6B7-1F4F-CB45-9BD2-8CF3CD2DE8BD}" type="pres">
      <dgm:prSet presAssocID="{4071A06D-FD84-2742-AA12-2A2B6744E31E}" presName="linV" presStyleCnt="0"/>
      <dgm:spPr/>
    </dgm:pt>
    <dgm:pt modelId="{26037FB7-B195-9341-9112-ECC2662010E0}" type="pres">
      <dgm:prSet presAssocID="{4071A06D-FD84-2742-AA12-2A2B6744E31E}" presName="spVertical1" presStyleCnt="0"/>
      <dgm:spPr/>
    </dgm:pt>
    <dgm:pt modelId="{C64E6031-A6D3-7943-80B9-CC04535707C1}" type="pres">
      <dgm:prSet presAssocID="{4071A06D-FD84-2742-AA12-2A2B6744E31E}" presName="parTx" presStyleLbl="revTx" presStyleIdx="0" presStyleCnt="1">
        <dgm:presLayoutVars>
          <dgm:chMax val="0"/>
          <dgm:chPref val="0"/>
          <dgm:bulletEnabled val="1"/>
        </dgm:presLayoutVars>
      </dgm:prSet>
      <dgm:spPr/>
      <dgm:t>
        <a:bodyPr/>
        <a:lstStyle/>
        <a:p>
          <a:endParaRPr lang="en-US"/>
        </a:p>
      </dgm:t>
    </dgm:pt>
    <dgm:pt modelId="{DE7F1CCE-87F6-FD4E-813F-EADA96AAF4D3}" type="pres">
      <dgm:prSet presAssocID="{4071A06D-FD84-2742-AA12-2A2B6744E31E}" presName="spVertical2" presStyleCnt="0"/>
      <dgm:spPr/>
    </dgm:pt>
    <dgm:pt modelId="{4C0A291D-5DD8-A040-AB13-FF0BF3BB3992}" type="pres">
      <dgm:prSet presAssocID="{4071A06D-FD84-2742-AA12-2A2B6744E31E}" presName="spVertical3" presStyleCnt="0"/>
      <dgm:spPr/>
    </dgm:pt>
    <dgm:pt modelId="{8A721341-807F-8047-8063-1283742CEAED}" type="pres">
      <dgm:prSet presAssocID="{9C3741D3-F750-9B4F-8DEF-C8BBF76276BE}" presName="padding2" presStyleCnt="0"/>
      <dgm:spPr/>
    </dgm:pt>
    <dgm:pt modelId="{A9FA8BE5-1D55-1748-A16B-98FDDD29DFC4}" type="pres">
      <dgm:prSet presAssocID="{9C3741D3-F750-9B4F-8DEF-C8BBF76276BE}" presName="negArrow" presStyleCnt="0"/>
      <dgm:spPr/>
    </dgm:pt>
    <dgm:pt modelId="{F60C4FD7-71D1-F84C-B6CC-67ABE12EA785}" type="pres">
      <dgm:prSet presAssocID="{9C3741D3-F750-9B4F-8DEF-C8BBF76276BE}" presName="backgroundArrow" presStyleLbl="node1" presStyleIdx="0" presStyleCnt="1" custAng="10800000"/>
      <dgm:spPr/>
    </dgm:pt>
  </dgm:ptLst>
  <dgm:cxnLst>
    <dgm:cxn modelId="{A67621E1-150D-AC4C-A9EB-E3EDE700B343}" srcId="{9C3741D3-F750-9B4F-8DEF-C8BBF76276BE}" destId="{4071A06D-FD84-2742-AA12-2A2B6744E31E}" srcOrd="0" destOrd="0" parTransId="{0FF430CF-1B4C-B741-93FC-C25B82B9CF41}" sibTransId="{1FED0C83-FBA4-2240-AE96-9ECE8B5858A2}"/>
    <dgm:cxn modelId="{F6915E46-97F4-4341-BC00-216C943FC1E1}" type="presOf" srcId="{4071A06D-FD84-2742-AA12-2A2B6744E31E}" destId="{C64E6031-A6D3-7943-80B9-CC04535707C1}" srcOrd="0" destOrd="0" presId="urn:microsoft.com/office/officeart/2005/8/layout/hProcess3"/>
    <dgm:cxn modelId="{8BDBFDC8-6FF5-F740-BBF3-3B1AE13D90C2}" type="presOf" srcId="{9C3741D3-F750-9B4F-8DEF-C8BBF76276BE}" destId="{0D07D9B9-6438-3D42-96C6-92CD10C628F7}" srcOrd="0" destOrd="0" presId="urn:microsoft.com/office/officeart/2005/8/layout/hProcess3"/>
    <dgm:cxn modelId="{7D8A5F35-4C24-7B49-90DC-6041AE0011AC}" type="presParOf" srcId="{0D07D9B9-6438-3D42-96C6-92CD10C628F7}" destId="{DCECDE0A-7DE6-8741-AAA0-2794BCA19538}" srcOrd="0" destOrd="0" presId="urn:microsoft.com/office/officeart/2005/8/layout/hProcess3"/>
    <dgm:cxn modelId="{A1ED5FD2-388D-3340-8AB2-4D256EA92BCE}" type="presParOf" srcId="{0D07D9B9-6438-3D42-96C6-92CD10C628F7}" destId="{E27EC971-39FA-1840-B11F-EA932C4B3757}" srcOrd="1" destOrd="0" presId="urn:microsoft.com/office/officeart/2005/8/layout/hProcess3"/>
    <dgm:cxn modelId="{09DB7912-7F1B-114A-8F4D-D4E54733908E}" type="presParOf" srcId="{E27EC971-39FA-1840-B11F-EA932C4B3757}" destId="{C6B3A49E-2AC9-534C-8388-91FDCD7E7165}" srcOrd="0" destOrd="0" presId="urn:microsoft.com/office/officeart/2005/8/layout/hProcess3"/>
    <dgm:cxn modelId="{5D8044DA-FA31-494D-9BCB-64DBEEA628BF}" type="presParOf" srcId="{E27EC971-39FA-1840-B11F-EA932C4B3757}" destId="{59B3B6B7-1F4F-CB45-9BD2-8CF3CD2DE8BD}" srcOrd="1" destOrd="0" presId="urn:microsoft.com/office/officeart/2005/8/layout/hProcess3"/>
    <dgm:cxn modelId="{B5FF9FF7-D949-A441-B738-B11CB405EBEA}" type="presParOf" srcId="{59B3B6B7-1F4F-CB45-9BD2-8CF3CD2DE8BD}" destId="{26037FB7-B195-9341-9112-ECC2662010E0}" srcOrd="0" destOrd="0" presId="urn:microsoft.com/office/officeart/2005/8/layout/hProcess3"/>
    <dgm:cxn modelId="{735CC254-CA3A-6A4A-881C-CBBEABA24F5D}" type="presParOf" srcId="{59B3B6B7-1F4F-CB45-9BD2-8CF3CD2DE8BD}" destId="{C64E6031-A6D3-7943-80B9-CC04535707C1}" srcOrd="1" destOrd="0" presId="urn:microsoft.com/office/officeart/2005/8/layout/hProcess3"/>
    <dgm:cxn modelId="{0FFBA785-A24B-6F46-A44A-6384CDA360E1}" type="presParOf" srcId="{59B3B6B7-1F4F-CB45-9BD2-8CF3CD2DE8BD}" destId="{DE7F1CCE-87F6-FD4E-813F-EADA96AAF4D3}" srcOrd="2" destOrd="0" presId="urn:microsoft.com/office/officeart/2005/8/layout/hProcess3"/>
    <dgm:cxn modelId="{54131DE0-3CA2-B64E-8B08-928E17AADEAD}" type="presParOf" srcId="{59B3B6B7-1F4F-CB45-9BD2-8CF3CD2DE8BD}" destId="{4C0A291D-5DD8-A040-AB13-FF0BF3BB3992}" srcOrd="3" destOrd="0" presId="urn:microsoft.com/office/officeart/2005/8/layout/hProcess3"/>
    <dgm:cxn modelId="{0AEC4035-F080-9049-B3CC-08801357D92F}" type="presParOf" srcId="{E27EC971-39FA-1840-B11F-EA932C4B3757}" destId="{8A721341-807F-8047-8063-1283742CEAED}" srcOrd="2" destOrd="0" presId="urn:microsoft.com/office/officeart/2005/8/layout/hProcess3"/>
    <dgm:cxn modelId="{A1CD7637-840E-374F-A3B3-409AB0DFD79C}" type="presParOf" srcId="{E27EC971-39FA-1840-B11F-EA932C4B3757}" destId="{A9FA8BE5-1D55-1748-A16B-98FDDD29DFC4}" srcOrd="3" destOrd="0" presId="urn:microsoft.com/office/officeart/2005/8/layout/hProcess3"/>
    <dgm:cxn modelId="{DFC37238-A089-0548-93B6-6A2B8ABFEBF5}" type="presParOf" srcId="{E27EC971-39FA-1840-B11F-EA932C4B3757}" destId="{F60C4FD7-71D1-F84C-B6CC-67ABE12EA785}"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3741D3-F750-9B4F-8DEF-C8BBF76276BE}" type="doc">
      <dgm:prSet loTypeId="urn:microsoft.com/office/officeart/2005/8/layout/hProcess3" loCatId="" qsTypeId="urn:microsoft.com/office/officeart/2005/8/quickstyle/simple4" qsCatId="simple" csTypeId="urn:microsoft.com/office/officeart/2005/8/colors/accent1_2" csCatId="accent1" phldr="1"/>
      <dgm:spPr/>
    </dgm:pt>
    <dgm:pt modelId="{4071A06D-FD84-2742-AA12-2A2B6744E31E}">
      <dgm:prSet phldrT="[Text]" custT="1"/>
      <dgm:spPr/>
      <dgm:t>
        <a:bodyPr/>
        <a:lstStyle/>
        <a:p>
          <a:r>
            <a:rPr lang="en-US" sz="3200" dirty="0" smtClean="0"/>
            <a:t>Coding</a:t>
          </a:r>
          <a:endParaRPr lang="en-US" sz="3200" dirty="0"/>
        </a:p>
      </dgm:t>
    </dgm:pt>
    <dgm:pt modelId="{0FF430CF-1B4C-B741-93FC-C25B82B9CF41}" type="parTrans" cxnId="{A67621E1-150D-AC4C-A9EB-E3EDE700B343}">
      <dgm:prSet/>
      <dgm:spPr/>
      <dgm:t>
        <a:bodyPr/>
        <a:lstStyle/>
        <a:p>
          <a:endParaRPr lang="en-US"/>
        </a:p>
      </dgm:t>
    </dgm:pt>
    <dgm:pt modelId="{1FED0C83-FBA4-2240-AE96-9ECE8B5858A2}" type="sibTrans" cxnId="{A67621E1-150D-AC4C-A9EB-E3EDE700B343}">
      <dgm:prSet/>
      <dgm:spPr/>
      <dgm:t>
        <a:bodyPr/>
        <a:lstStyle/>
        <a:p>
          <a:endParaRPr lang="en-US"/>
        </a:p>
      </dgm:t>
    </dgm:pt>
    <dgm:pt modelId="{0D07D9B9-6438-3D42-96C6-92CD10C628F7}" type="pres">
      <dgm:prSet presAssocID="{9C3741D3-F750-9B4F-8DEF-C8BBF76276BE}" presName="Name0" presStyleCnt="0">
        <dgm:presLayoutVars>
          <dgm:dir/>
          <dgm:animLvl val="lvl"/>
          <dgm:resizeHandles val="exact"/>
        </dgm:presLayoutVars>
      </dgm:prSet>
      <dgm:spPr/>
    </dgm:pt>
    <dgm:pt modelId="{DCECDE0A-7DE6-8741-AAA0-2794BCA19538}" type="pres">
      <dgm:prSet presAssocID="{9C3741D3-F750-9B4F-8DEF-C8BBF76276BE}" presName="dummy" presStyleCnt="0"/>
      <dgm:spPr/>
    </dgm:pt>
    <dgm:pt modelId="{E27EC971-39FA-1840-B11F-EA932C4B3757}" type="pres">
      <dgm:prSet presAssocID="{9C3741D3-F750-9B4F-8DEF-C8BBF76276BE}" presName="linH" presStyleCnt="0"/>
      <dgm:spPr/>
    </dgm:pt>
    <dgm:pt modelId="{C6B3A49E-2AC9-534C-8388-91FDCD7E7165}" type="pres">
      <dgm:prSet presAssocID="{9C3741D3-F750-9B4F-8DEF-C8BBF76276BE}" presName="padding1" presStyleCnt="0"/>
      <dgm:spPr/>
    </dgm:pt>
    <dgm:pt modelId="{59B3B6B7-1F4F-CB45-9BD2-8CF3CD2DE8BD}" type="pres">
      <dgm:prSet presAssocID="{4071A06D-FD84-2742-AA12-2A2B6744E31E}" presName="linV" presStyleCnt="0"/>
      <dgm:spPr/>
    </dgm:pt>
    <dgm:pt modelId="{26037FB7-B195-9341-9112-ECC2662010E0}" type="pres">
      <dgm:prSet presAssocID="{4071A06D-FD84-2742-AA12-2A2B6744E31E}" presName="spVertical1" presStyleCnt="0"/>
      <dgm:spPr/>
    </dgm:pt>
    <dgm:pt modelId="{C64E6031-A6D3-7943-80B9-CC04535707C1}" type="pres">
      <dgm:prSet presAssocID="{4071A06D-FD84-2742-AA12-2A2B6744E31E}" presName="parTx" presStyleLbl="revTx" presStyleIdx="0" presStyleCnt="1">
        <dgm:presLayoutVars>
          <dgm:chMax val="0"/>
          <dgm:chPref val="0"/>
          <dgm:bulletEnabled val="1"/>
        </dgm:presLayoutVars>
      </dgm:prSet>
      <dgm:spPr/>
      <dgm:t>
        <a:bodyPr/>
        <a:lstStyle/>
        <a:p>
          <a:endParaRPr lang="en-US"/>
        </a:p>
      </dgm:t>
    </dgm:pt>
    <dgm:pt modelId="{DE7F1CCE-87F6-FD4E-813F-EADA96AAF4D3}" type="pres">
      <dgm:prSet presAssocID="{4071A06D-FD84-2742-AA12-2A2B6744E31E}" presName="spVertical2" presStyleCnt="0"/>
      <dgm:spPr/>
    </dgm:pt>
    <dgm:pt modelId="{4C0A291D-5DD8-A040-AB13-FF0BF3BB3992}" type="pres">
      <dgm:prSet presAssocID="{4071A06D-FD84-2742-AA12-2A2B6744E31E}" presName="spVertical3" presStyleCnt="0"/>
      <dgm:spPr/>
    </dgm:pt>
    <dgm:pt modelId="{8A721341-807F-8047-8063-1283742CEAED}" type="pres">
      <dgm:prSet presAssocID="{9C3741D3-F750-9B4F-8DEF-C8BBF76276BE}" presName="padding2" presStyleCnt="0"/>
      <dgm:spPr/>
    </dgm:pt>
    <dgm:pt modelId="{A9FA8BE5-1D55-1748-A16B-98FDDD29DFC4}" type="pres">
      <dgm:prSet presAssocID="{9C3741D3-F750-9B4F-8DEF-C8BBF76276BE}" presName="negArrow" presStyleCnt="0"/>
      <dgm:spPr/>
    </dgm:pt>
    <dgm:pt modelId="{F60C4FD7-71D1-F84C-B6CC-67ABE12EA785}" type="pres">
      <dgm:prSet presAssocID="{9C3741D3-F750-9B4F-8DEF-C8BBF76276BE}" presName="backgroundArrow" presStyleLbl="node1" presStyleIdx="0" presStyleCnt="1" custAng="0"/>
      <dgm:spPr/>
    </dgm:pt>
  </dgm:ptLst>
  <dgm:cxnLst>
    <dgm:cxn modelId="{A67621E1-150D-AC4C-A9EB-E3EDE700B343}" srcId="{9C3741D3-F750-9B4F-8DEF-C8BBF76276BE}" destId="{4071A06D-FD84-2742-AA12-2A2B6744E31E}" srcOrd="0" destOrd="0" parTransId="{0FF430CF-1B4C-B741-93FC-C25B82B9CF41}" sibTransId="{1FED0C83-FBA4-2240-AE96-9ECE8B5858A2}"/>
    <dgm:cxn modelId="{66ADD7D3-9C42-FA42-A858-74E13A175A04}" type="presOf" srcId="{4071A06D-FD84-2742-AA12-2A2B6744E31E}" destId="{C64E6031-A6D3-7943-80B9-CC04535707C1}" srcOrd="0" destOrd="0" presId="urn:microsoft.com/office/officeart/2005/8/layout/hProcess3"/>
    <dgm:cxn modelId="{0E5BC516-CF99-7649-8DE9-0D68512B804F}" type="presOf" srcId="{9C3741D3-F750-9B4F-8DEF-C8BBF76276BE}" destId="{0D07D9B9-6438-3D42-96C6-92CD10C628F7}" srcOrd="0" destOrd="0" presId="urn:microsoft.com/office/officeart/2005/8/layout/hProcess3"/>
    <dgm:cxn modelId="{E632D001-EFF1-E745-A4E9-4BF811E472B3}" type="presParOf" srcId="{0D07D9B9-6438-3D42-96C6-92CD10C628F7}" destId="{DCECDE0A-7DE6-8741-AAA0-2794BCA19538}" srcOrd="0" destOrd="0" presId="urn:microsoft.com/office/officeart/2005/8/layout/hProcess3"/>
    <dgm:cxn modelId="{592F2D1F-0FE8-BC45-BDD5-97986EC82FE4}" type="presParOf" srcId="{0D07D9B9-6438-3D42-96C6-92CD10C628F7}" destId="{E27EC971-39FA-1840-B11F-EA932C4B3757}" srcOrd="1" destOrd="0" presId="urn:microsoft.com/office/officeart/2005/8/layout/hProcess3"/>
    <dgm:cxn modelId="{7FD20A57-409C-544B-AF46-C2031FD17123}" type="presParOf" srcId="{E27EC971-39FA-1840-B11F-EA932C4B3757}" destId="{C6B3A49E-2AC9-534C-8388-91FDCD7E7165}" srcOrd="0" destOrd="0" presId="urn:microsoft.com/office/officeart/2005/8/layout/hProcess3"/>
    <dgm:cxn modelId="{203C9802-A0B5-4B45-A7E6-B750C32FBFCA}" type="presParOf" srcId="{E27EC971-39FA-1840-B11F-EA932C4B3757}" destId="{59B3B6B7-1F4F-CB45-9BD2-8CF3CD2DE8BD}" srcOrd="1" destOrd="0" presId="urn:microsoft.com/office/officeart/2005/8/layout/hProcess3"/>
    <dgm:cxn modelId="{7E9B84BD-5EFD-BB47-84B9-A2E7B129FF27}" type="presParOf" srcId="{59B3B6B7-1F4F-CB45-9BD2-8CF3CD2DE8BD}" destId="{26037FB7-B195-9341-9112-ECC2662010E0}" srcOrd="0" destOrd="0" presId="urn:microsoft.com/office/officeart/2005/8/layout/hProcess3"/>
    <dgm:cxn modelId="{F5209975-F04B-7145-9BA3-4BB09A8121B9}" type="presParOf" srcId="{59B3B6B7-1F4F-CB45-9BD2-8CF3CD2DE8BD}" destId="{C64E6031-A6D3-7943-80B9-CC04535707C1}" srcOrd="1" destOrd="0" presId="urn:microsoft.com/office/officeart/2005/8/layout/hProcess3"/>
    <dgm:cxn modelId="{03C3F01A-2A05-5148-A6C8-90A3E323D956}" type="presParOf" srcId="{59B3B6B7-1F4F-CB45-9BD2-8CF3CD2DE8BD}" destId="{DE7F1CCE-87F6-FD4E-813F-EADA96AAF4D3}" srcOrd="2" destOrd="0" presId="urn:microsoft.com/office/officeart/2005/8/layout/hProcess3"/>
    <dgm:cxn modelId="{14C60BC5-8724-1142-B191-40CEF2F39373}" type="presParOf" srcId="{59B3B6B7-1F4F-CB45-9BD2-8CF3CD2DE8BD}" destId="{4C0A291D-5DD8-A040-AB13-FF0BF3BB3992}" srcOrd="3" destOrd="0" presId="urn:microsoft.com/office/officeart/2005/8/layout/hProcess3"/>
    <dgm:cxn modelId="{6AF45665-DEC7-D341-AAEC-8635E4FFEC37}" type="presParOf" srcId="{E27EC971-39FA-1840-B11F-EA932C4B3757}" destId="{8A721341-807F-8047-8063-1283742CEAED}" srcOrd="2" destOrd="0" presId="urn:microsoft.com/office/officeart/2005/8/layout/hProcess3"/>
    <dgm:cxn modelId="{FEB57F27-08E8-624E-8162-3B6E660C9BF1}" type="presParOf" srcId="{E27EC971-39FA-1840-B11F-EA932C4B3757}" destId="{A9FA8BE5-1D55-1748-A16B-98FDDD29DFC4}" srcOrd="3" destOrd="0" presId="urn:microsoft.com/office/officeart/2005/8/layout/hProcess3"/>
    <dgm:cxn modelId="{C193F927-5D1F-CC49-A216-E380BBDFD52B}" type="presParOf" srcId="{E27EC971-39FA-1840-B11F-EA932C4B3757}" destId="{F60C4FD7-71D1-F84C-B6CC-67ABE12EA785}" srcOrd="4" destOrd="0" presId="urn:microsoft.com/office/officeart/2005/8/layout/hProcess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C4FD7-71D1-F84C-B6CC-67ABE12EA785}">
      <dsp:nvSpPr>
        <dsp:cNvPr id="0" name=""/>
        <dsp:cNvSpPr/>
      </dsp:nvSpPr>
      <dsp:spPr>
        <a:xfrm rot="10800000">
          <a:off x="0" y="221548"/>
          <a:ext cx="2847717" cy="1139086"/>
        </a:xfrm>
        <a:prstGeom prst="rightArrow">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64E6031-A6D3-7943-80B9-CC04535707C1}">
      <dsp:nvSpPr>
        <dsp:cNvPr id="0" name=""/>
        <dsp:cNvSpPr/>
      </dsp:nvSpPr>
      <dsp:spPr>
        <a:xfrm>
          <a:off x="229708" y="506319"/>
          <a:ext cx="2333236" cy="56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5120" rIns="0" bIns="325120" numCol="1" spcCol="1270" anchor="ctr" anchorCtr="0">
          <a:noAutofit/>
        </a:bodyPr>
        <a:lstStyle/>
        <a:p>
          <a:pPr lvl="0" algn="ctr" defTabSz="1422400">
            <a:lnSpc>
              <a:spcPct val="90000"/>
            </a:lnSpc>
            <a:spcBef>
              <a:spcPct val="0"/>
            </a:spcBef>
            <a:spcAft>
              <a:spcPct val="35000"/>
            </a:spcAft>
          </a:pPr>
          <a:r>
            <a:rPr lang="en-US" sz="3200" kern="1200" dirty="0" smtClean="0"/>
            <a:t>Presenting</a:t>
          </a:r>
          <a:endParaRPr lang="en-US" sz="3200" kern="1200" dirty="0"/>
        </a:p>
      </dsp:txBody>
      <dsp:txXfrm>
        <a:off x="229708" y="506319"/>
        <a:ext cx="2333236" cy="5695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C4FD7-71D1-F84C-B6CC-67ABE12EA785}">
      <dsp:nvSpPr>
        <dsp:cNvPr id="0" name=""/>
        <dsp:cNvSpPr/>
      </dsp:nvSpPr>
      <dsp:spPr>
        <a:xfrm>
          <a:off x="0" y="221548"/>
          <a:ext cx="2847717" cy="1139086"/>
        </a:xfrm>
        <a:prstGeom prst="rightArrow">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64E6031-A6D3-7943-80B9-CC04535707C1}">
      <dsp:nvSpPr>
        <dsp:cNvPr id="0" name=""/>
        <dsp:cNvSpPr/>
      </dsp:nvSpPr>
      <dsp:spPr>
        <a:xfrm>
          <a:off x="229708" y="506319"/>
          <a:ext cx="2333236" cy="56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5120" rIns="0" bIns="325120" numCol="1" spcCol="1270" anchor="ctr" anchorCtr="0">
          <a:noAutofit/>
        </a:bodyPr>
        <a:lstStyle/>
        <a:p>
          <a:pPr lvl="0" algn="ctr" defTabSz="1422400">
            <a:lnSpc>
              <a:spcPct val="90000"/>
            </a:lnSpc>
            <a:spcBef>
              <a:spcPct val="0"/>
            </a:spcBef>
            <a:spcAft>
              <a:spcPct val="35000"/>
            </a:spcAft>
          </a:pPr>
          <a:r>
            <a:rPr lang="en-US" sz="3200" kern="1200" dirty="0" smtClean="0"/>
            <a:t>Coding</a:t>
          </a:r>
          <a:endParaRPr lang="en-US" sz="3200" kern="1200" dirty="0"/>
        </a:p>
      </dsp:txBody>
      <dsp:txXfrm>
        <a:off x="229708" y="506319"/>
        <a:ext cx="2333236" cy="56954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3E7B1C-66AE-0B49-AC37-77CEE26ED413}" type="datetimeFigureOut">
              <a:rPr lang="en-US" smtClean="0"/>
              <a:pPr/>
              <a:t>17/10/2013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F6FB27-6FC5-234C-A465-A772295EB16F}" type="slidenum">
              <a:rPr lang="en-US" smtClean="0"/>
              <a:pPr/>
              <a:t>‹#›</a:t>
            </a:fld>
            <a:endParaRPr lang="en-US"/>
          </a:p>
        </p:txBody>
      </p:sp>
    </p:spTree>
    <p:extLst>
      <p:ext uri="{BB962C8B-B14F-4D97-AF65-F5344CB8AC3E}">
        <p14:creationId xmlns:p14="http://schemas.microsoft.com/office/powerpoint/2010/main" val="209188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F6FB27-6FC5-234C-A465-A772295EB16F}" type="slidenum">
              <a:rPr lang="en-US" smtClean="0"/>
              <a:pPr/>
              <a:t>1</a:t>
            </a:fld>
            <a:endParaRPr lang="en-US"/>
          </a:p>
        </p:txBody>
      </p:sp>
    </p:spTree>
    <p:extLst>
      <p:ext uri="{BB962C8B-B14F-4D97-AF65-F5344CB8AC3E}">
        <p14:creationId xmlns:p14="http://schemas.microsoft.com/office/powerpoint/2010/main" val="2859119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Acceptance</a:t>
            </a:r>
            <a:r>
              <a:rPr lang="en-US" baseline="0" dirty="0" smtClean="0"/>
              <a:t> criteria</a:t>
            </a:r>
          </a:p>
          <a:p>
            <a:pPr marL="171450" indent="-171450">
              <a:buFont typeface="Arial"/>
              <a:buChar char="•"/>
            </a:pPr>
            <a:r>
              <a:rPr lang="en-US" baseline="0" dirty="0" smtClean="0"/>
              <a:t>One point per rental</a:t>
            </a:r>
          </a:p>
          <a:p>
            <a:pPr marL="171450" indent="-171450">
              <a:buFont typeface="Arial"/>
              <a:buChar char="•"/>
            </a:pPr>
            <a:r>
              <a:rPr lang="en-US" dirty="0" smtClean="0"/>
              <a:t>Display</a:t>
            </a:r>
            <a:r>
              <a:rPr lang="en-US" baseline="0" dirty="0" smtClean="0"/>
              <a:t> on statement history</a:t>
            </a:r>
          </a:p>
        </p:txBody>
      </p:sp>
      <p:sp>
        <p:nvSpPr>
          <p:cNvPr id="4" name="Slide Number Placeholder 3"/>
          <p:cNvSpPr>
            <a:spLocks noGrp="1"/>
          </p:cNvSpPr>
          <p:nvPr>
            <p:ph type="sldNum" sz="quarter" idx="10"/>
          </p:nvPr>
        </p:nvSpPr>
        <p:spPr/>
        <p:txBody>
          <a:bodyPr/>
          <a:lstStyle/>
          <a:p>
            <a:fld id="{C91E950B-F458-354F-BE3A-215FB82C404C}" type="slidenum">
              <a:rPr lang="en-US" smtClean="0"/>
              <a:pPr/>
              <a:t>30</a:t>
            </a:fld>
            <a:endParaRPr lang="en-US"/>
          </a:p>
        </p:txBody>
      </p:sp>
    </p:spTree>
    <p:extLst>
      <p:ext uri="{BB962C8B-B14F-4D97-AF65-F5344CB8AC3E}">
        <p14:creationId xmlns:p14="http://schemas.microsoft.com/office/powerpoint/2010/main" val="4222251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TDD Continuum:</a:t>
            </a:r>
          </a:p>
          <a:p>
            <a:r>
              <a:rPr lang="en-US" dirty="0" smtClean="0"/>
              <a:t>For </a:t>
            </a:r>
            <a:r>
              <a:rPr lang="en-US" dirty="0" smtClean="0"/>
              <a:t>Specification,</a:t>
            </a:r>
            <a:r>
              <a:rPr lang="en-US" baseline="0" dirty="0" smtClean="0"/>
              <a:t> see i.e. BDD</a:t>
            </a:r>
          </a:p>
          <a:p>
            <a:r>
              <a:rPr lang="en-US" baseline="0" dirty="0" smtClean="0"/>
              <a:t>For Verification, see i.e. the triangulation from Kent Back</a:t>
            </a:r>
          </a:p>
          <a:p>
            <a:r>
              <a:rPr lang="en-US" baseline="0" dirty="0" smtClean="0"/>
              <a:t>For Design see next slide </a:t>
            </a:r>
            <a:endParaRPr lang="en-US" baseline="0" dirty="0" smtClean="0"/>
          </a:p>
          <a:p>
            <a:endParaRPr lang="en-US" baseline="0" dirty="0" smtClean="0"/>
          </a:p>
          <a:p>
            <a:r>
              <a:rPr lang="en-US" baseline="0" dirty="0" smtClean="0"/>
              <a:t>The triangle in action: http://</a:t>
            </a:r>
            <a:r>
              <a:rPr lang="en-US" baseline="0" dirty="0" err="1" smtClean="0"/>
              <a:t>scratch.mit.edu</a:t>
            </a:r>
            <a:r>
              <a:rPr lang="en-US" baseline="0" dirty="0" smtClean="0"/>
              <a:t>/projects/13134082/</a:t>
            </a:r>
            <a:endParaRPr lang="en-US" dirty="0"/>
          </a:p>
        </p:txBody>
      </p:sp>
      <p:sp>
        <p:nvSpPr>
          <p:cNvPr id="4" name="Slide Number Placeholder 3"/>
          <p:cNvSpPr>
            <a:spLocks noGrp="1"/>
          </p:cNvSpPr>
          <p:nvPr>
            <p:ph type="sldNum" sz="quarter" idx="10"/>
          </p:nvPr>
        </p:nvSpPr>
        <p:spPr/>
        <p:txBody>
          <a:bodyPr/>
          <a:lstStyle/>
          <a:p>
            <a:fld id="{3BF6FB27-6FC5-234C-A465-A772295EB16F}" type="slidenum">
              <a:rPr lang="en-US" smtClean="0"/>
              <a:pPr/>
              <a:t>34</a:t>
            </a:fld>
            <a:endParaRPr lang="en-US"/>
          </a:p>
        </p:txBody>
      </p:sp>
    </p:spTree>
    <p:extLst>
      <p:ext uri="{BB962C8B-B14F-4D97-AF65-F5344CB8AC3E}">
        <p14:creationId xmlns:p14="http://schemas.microsoft.com/office/powerpoint/2010/main" val="3434702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Michael Feathers, NDC 2010</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The Deep Synergy Between Testability and Good Design</a:t>
            </a:r>
            <a:endParaRPr lang="pt-BR" dirty="0" smtClean="0"/>
          </a:p>
          <a:p>
            <a:r>
              <a:rPr lang="pt-BR" dirty="0" err="1" smtClean="0"/>
              <a:t>http</a:t>
            </a:r>
            <a:r>
              <a:rPr lang="pt-BR" dirty="0" smtClean="0"/>
              <a:t>://</a:t>
            </a:r>
            <a:r>
              <a:rPr lang="pt-BR" dirty="0" err="1" smtClean="0"/>
              <a:t>vimeo.com</a:t>
            </a:r>
            <a:r>
              <a:rPr lang="pt-BR" dirty="0" smtClean="0"/>
              <a:t>/15007792</a:t>
            </a:r>
          </a:p>
          <a:p>
            <a:endParaRPr lang="pt-BR" dirty="0" smtClean="0"/>
          </a:p>
          <a:p>
            <a:r>
              <a:rPr lang="pt-BR" dirty="0" err="1" smtClean="0"/>
              <a:t>http</a:t>
            </a:r>
            <a:r>
              <a:rPr lang="pt-BR" dirty="0" smtClean="0"/>
              <a:t>://</a:t>
            </a:r>
            <a:r>
              <a:rPr lang="pt-BR" dirty="0" err="1" smtClean="0"/>
              <a:t>michaelfeathers.typepad.com</a:t>
            </a:r>
            <a:r>
              <a:rPr lang="pt-BR" dirty="0" smtClean="0"/>
              <a:t>/</a:t>
            </a:r>
            <a:r>
              <a:rPr lang="pt-BR" dirty="0" err="1" smtClean="0"/>
              <a:t>michael_feathers_blog</a:t>
            </a:r>
            <a:r>
              <a:rPr lang="pt-BR" dirty="0" smtClean="0"/>
              <a:t>/2007/09/</a:t>
            </a:r>
            <a:r>
              <a:rPr lang="pt-BR" dirty="0" err="1" smtClean="0"/>
              <a:t>the-deep-synerg.html</a:t>
            </a:r>
            <a:endParaRPr lang="en-US" dirty="0"/>
          </a:p>
        </p:txBody>
      </p:sp>
      <p:sp>
        <p:nvSpPr>
          <p:cNvPr id="4" name="Slide Number Placeholder 3"/>
          <p:cNvSpPr>
            <a:spLocks noGrp="1"/>
          </p:cNvSpPr>
          <p:nvPr>
            <p:ph type="sldNum" sz="quarter" idx="10"/>
          </p:nvPr>
        </p:nvSpPr>
        <p:spPr/>
        <p:txBody>
          <a:bodyPr/>
          <a:lstStyle/>
          <a:p>
            <a:fld id="{3BF6FB27-6FC5-234C-A465-A772295EB16F}" type="slidenum">
              <a:rPr lang="en-US" smtClean="0"/>
              <a:pPr/>
              <a:t>35</a:t>
            </a:fld>
            <a:endParaRPr lang="en-US"/>
          </a:p>
        </p:txBody>
      </p:sp>
    </p:spTree>
    <p:extLst>
      <p:ext uri="{BB962C8B-B14F-4D97-AF65-F5344CB8AC3E}">
        <p14:creationId xmlns:p14="http://schemas.microsoft.com/office/powerpoint/2010/main" val="2732370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37</a:t>
            </a:fld>
            <a:endParaRPr lang="en-US"/>
          </a:p>
        </p:txBody>
      </p:sp>
    </p:spTree>
    <p:extLst>
      <p:ext uri="{BB962C8B-B14F-4D97-AF65-F5344CB8AC3E}">
        <p14:creationId xmlns:p14="http://schemas.microsoft.com/office/powerpoint/2010/main" val="2391051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 CODE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50</a:t>
            </a:fld>
            <a:endParaRPr lang="en-US"/>
          </a:p>
        </p:txBody>
      </p:sp>
    </p:spTree>
    <p:extLst>
      <p:ext uri="{BB962C8B-B14F-4D97-AF65-F5344CB8AC3E}">
        <p14:creationId xmlns:p14="http://schemas.microsoft.com/office/powerpoint/2010/main" val="443128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 CODE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52</a:t>
            </a:fld>
            <a:endParaRPr lang="en-US"/>
          </a:p>
        </p:txBody>
      </p:sp>
    </p:spTree>
    <p:extLst>
      <p:ext uri="{BB962C8B-B14F-4D97-AF65-F5344CB8AC3E}">
        <p14:creationId xmlns:p14="http://schemas.microsoft.com/office/powerpoint/2010/main" val="3984646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53</a:t>
            </a:fld>
            <a:endParaRPr lang="en-US"/>
          </a:p>
        </p:txBody>
      </p:sp>
    </p:spTree>
    <p:extLst>
      <p:ext uri="{BB962C8B-B14F-4D97-AF65-F5344CB8AC3E}">
        <p14:creationId xmlns:p14="http://schemas.microsoft.com/office/powerpoint/2010/main" val="2787580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C# </a:t>
            </a:r>
            <a:r>
              <a:rPr lang="en-US" sz="1200" baseline="0" dirty="0" smtClean="0"/>
              <a:t>CODE</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Method more than 5 – 10 lines is bad.</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57</a:t>
            </a:fld>
            <a:endParaRPr lang="en-US"/>
          </a:p>
        </p:txBody>
      </p:sp>
    </p:spTree>
    <p:extLst>
      <p:ext uri="{BB962C8B-B14F-4D97-AF65-F5344CB8AC3E}">
        <p14:creationId xmlns:p14="http://schemas.microsoft.com/office/powerpoint/2010/main" val="552966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538" indent="-236538"/>
            <a:r>
              <a:rPr lang="en-US" sz="1200" dirty="0" smtClean="0"/>
              <a:t>Create smaller methods with good names</a:t>
            </a:r>
          </a:p>
        </p:txBody>
      </p:sp>
      <p:sp>
        <p:nvSpPr>
          <p:cNvPr id="4" name="Slide Number Placeholder 3"/>
          <p:cNvSpPr>
            <a:spLocks noGrp="1"/>
          </p:cNvSpPr>
          <p:nvPr>
            <p:ph type="sldNum" sz="quarter" idx="10"/>
          </p:nvPr>
        </p:nvSpPr>
        <p:spPr/>
        <p:txBody>
          <a:bodyPr/>
          <a:lstStyle/>
          <a:p>
            <a:fld id="{C91E950B-F458-354F-BE3A-215FB82C404C}" type="slidenum">
              <a:rPr lang="en-US" smtClean="0"/>
              <a:pPr/>
              <a:t>58</a:t>
            </a:fld>
            <a:endParaRPr lang="en-US"/>
          </a:p>
        </p:txBody>
      </p:sp>
    </p:spTree>
    <p:extLst>
      <p:ext uri="{BB962C8B-B14F-4D97-AF65-F5344CB8AC3E}">
        <p14:creationId xmlns:p14="http://schemas.microsoft.com/office/powerpoint/2010/main" val="552966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the importance</a:t>
            </a:r>
            <a:r>
              <a:rPr lang="en-US" baseline="0" dirty="0" smtClean="0"/>
              <a:t> of keeping refactoring and redesign separate</a:t>
            </a:r>
          </a:p>
          <a:p>
            <a:pPr>
              <a:buFontTx/>
              <a:buChar char="•"/>
            </a:pPr>
            <a:r>
              <a:rPr lang="en-US" baseline="0" dirty="0" smtClean="0"/>
              <a:t>Large redesigns are NOT refactoring</a:t>
            </a:r>
          </a:p>
          <a:p>
            <a:pPr>
              <a:buFontTx/>
              <a:buChar char="•"/>
            </a:pPr>
            <a:r>
              <a:rPr lang="en-US" baseline="0" smtClean="0"/>
              <a:t>Be clear with the business owners that any redesigns are an investment in future speed and maintainability.</a:t>
            </a:r>
          </a:p>
          <a:p>
            <a:endParaRPr lang="en-US"/>
          </a:p>
        </p:txBody>
      </p:sp>
      <p:sp>
        <p:nvSpPr>
          <p:cNvPr id="4" name="Slide Number Placeholder 3"/>
          <p:cNvSpPr>
            <a:spLocks noGrp="1"/>
          </p:cNvSpPr>
          <p:nvPr>
            <p:ph type="sldNum" sz="quarter" idx="10"/>
          </p:nvPr>
        </p:nvSpPr>
        <p:spPr/>
        <p:txBody>
          <a:bodyPr/>
          <a:lstStyle/>
          <a:p>
            <a:fld id="{C91E950B-F458-354F-BE3A-215FB82C404C}" type="slidenum">
              <a:rPr lang="en-US" smtClean="0"/>
              <a:pPr/>
              <a:t>62</a:t>
            </a:fld>
            <a:endParaRPr lang="en-US"/>
          </a:p>
        </p:txBody>
      </p:sp>
    </p:spTree>
    <p:extLst>
      <p:ext uri="{BB962C8B-B14F-4D97-AF65-F5344CB8AC3E}">
        <p14:creationId xmlns:p14="http://schemas.microsoft.com/office/powerpoint/2010/main" val="374621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defTabSz="457200" eaLnBrk="0" hangingPunct="0">
              <a:spcBef>
                <a:spcPct val="20000"/>
              </a:spcBef>
              <a:buFont typeface="Arial" charset="0"/>
              <a:buNone/>
            </a:pPr>
            <a:endParaRPr lang="en-US" sz="1200" b="0" dirty="0" smtClean="0">
              <a:latin typeface="Calibri" charset="0"/>
              <a:cs typeface="ＭＳ Ｐゴシック" charset="0"/>
            </a:endParaRP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 will try our best to answer any questions as the sessions progress.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Any questions which can</a:t>
            </a:r>
            <a:r>
              <a:rPr lang="ja-JP" altLang="en-US" sz="1200" b="0" dirty="0" smtClean="0">
                <a:latin typeface="Calibri" charset="0"/>
                <a:cs typeface="ＭＳ Ｐゴシック" charset="0"/>
              </a:rPr>
              <a:t>’</a:t>
            </a:r>
            <a:r>
              <a:rPr lang="en-US" sz="1200" b="0" dirty="0" smtClean="0">
                <a:latin typeface="Calibri" charset="0"/>
                <a:cs typeface="ＭＳ Ｐゴシック" charset="0"/>
              </a:rPr>
              <a:t>t be answered during the course of a session will go in the parking lot , we will take those at opportune moments.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Participate fully in all exercises. Try to complete all tasks to the best of your ability.</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Ask for assistance. No one</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perfect, and it</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expected that you</a:t>
            </a:r>
            <a:r>
              <a:rPr lang="ja-JP" altLang="en-US" sz="1200" b="0" dirty="0" smtClean="0">
                <a:latin typeface="Calibri" charset="0"/>
                <a:cs typeface="ＭＳ Ｐゴシック" charset="0"/>
              </a:rPr>
              <a:t>’</a:t>
            </a:r>
            <a:r>
              <a:rPr lang="en-US" sz="1200" b="0" dirty="0" err="1" smtClean="0">
                <a:latin typeface="Calibri" charset="0"/>
                <a:cs typeface="ＭＳ Ｐゴシック" charset="0"/>
              </a:rPr>
              <a:t>ll</a:t>
            </a:r>
            <a:r>
              <a:rPr lang="en-US" sz="1200" b="0" dirty="0" smtClean="0">
                <a:latin typeface="Calibri" charset="0"/>
                <a:cs typeface="ＭＳ Ｐゴシック" charset="0"/>
              </a:rPr>
              <a:t> ask for all necessary explanations.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No sleeping.</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One discussion at a time.</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a:t>
            </a:r>
            <a:r>
              <a:rPr lang="en-US" sz="1200" b="0" baseline="0" dirty="0" smtClean="0">
                <a:latin typeface="Calibri" charset="0"/>
                <a:cs typeface="ＭＳ Ｐゴシック" charset="0"/>
              </a:rPr>
              <a:t> have scheduled break times, but you can agree with your pair to take other breaks as needed</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6</a:t>
            </a:fld>
            <a:endParaRPr lang="en-US"/>
          </a:p>
        </p:txBody>
      </p:sp>
    </p:spTree>
    <p:extLst>
      <p:ext uri="{BB962C8B-B14F-4D97-AF65-F5344CB8AC3E}">
        <p14:creationId xmlns:p14="http://schemas.microsoft.com/office/powerpoint/2010/main" val="159905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Magic Tricks of Testing , </a:t>
            </a:r>
            <a:r>
              <a:rPr lang="en-US" dirty="0" err="1" smtClean="0"/>
              <a:t>Sendi</a:t>
            </a:r>
            <a:r>
              <a:rPr lang="en-US" dirty="0" smtClean="0"/>
              <a:t> Metz,</a:t>
            </a:r>
            <a:r>
              <a:rPr lang="en-US" baseline="0" dirty="0" smtClean="0"/>
              <a:t> https://</a:t>
            </a:r>
            <a:r>
              <a:rPr lang="en-US" baseline="0" dirty="0" err="1" smtClean="0"/>
              <a:t>speakerdeck.com</a:t>
            </a:r>
            <a:r>
              <a:rPr lang="en-US" baseline="0" dirty="0" smtClean="0"/>
              <a:t>/</a:t>
            </a:r>
            <a:r>
              <a:rPr lang="en-US" baseline="0" dirty="0" err="1" smtClean="0"/>
              <a:t>skmetz</a:t>
            </a:r>
            <a:r>
              <a:rPr lang="en-US" baseline="0" dirty="0" smtClean="0"/>
              <a:t>/magic-tricks-of-testing-</a:t>
            </a:r>
            <a:r>
              <a:rPr lang="en-US" baseline="0" dirty="0" err="1" smtClean="0"/>
              <a:t>railsconf</a:t>
            </a:r>
            <a:endParaRPr lang="en-US" dirty="0"/>
          </a:p>
        </p:txBody>
      </p:sp>
      <p:sp>
        <p:nvSpPr>
          <p:cNvPr id="4" name="Slide Number Placeholder 3"/>
          <p:cNvSpPr>
            <a:spLocks noGrp="1"/>
          </p:cNvSpPr>
          <p:nvPr>
            <p:ph type="sldNum" sz="quarter" idx="10"/>
          </p:nvPr>
        </p:nvSpPr>
        <p:spPr/>
        <p:txBody>
          <a:bodyPr/>
          <a:lstStyle/>
          <a:p>
            <a:fld id="{3BF6FB27-6FC5-234C-A465-A772295EB16F}" type="slidenum">
              <a:rPr lang="en-US" smtClean="0"/>
              <a:pPr/>
              <a:t>77</a:t>
            </a:fld>
            <a:endParaRPr lang="en-US"/>
          </a:p>
        </p:txBody>
      </p:sp>
    </p:spTree>
    <p:extLst>
      <p:ext uri="{BB962C8B-B14F-4D97-AF65-F5344CB8AC3E}">
        <p14:creationId xmlns:p14="http://schemas.microsoft.com/office/powerpoint/2010/main" val="3178933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AKA Story tests, customer tests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86</a:t>
            </a:fld>
            <a:endParaRPr lang="en-US"/>
          </a:p>
        </p:txBody>
      </p:sp>
    </p:spTree>
    <p:extLst>
      <p:ext uri="{BB962C8B-B14F-4D97-AF65-F5344CB8AC3E}">
        <p14:creationId xmlns:p14="http://schemas.microsoft.com/office/powerpoint/2010/main" val="2006336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88</a:t>
            </a:fld>
            <a:endParaRPr lang="en-US"/>
          </a:p>
        </p:txBody>
      </p:sp>
    </p:spTree>
    <p:extLst>
      <p:ext uri="{BB962C8B-B14F-4D97-AF65-F5344CB8AC3E}">
        <p14:creationId xmlns:p14="http://schemas.microsoft.com/office/powerpoint/2010/main" val="3090158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89</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90</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Changes – does this make sense</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DRY Principle - e.g., Control type change -- list to combo </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104</a:t>
            </a:fld>
            <a:endParaRPr lang="en-US"/>
          </a:p>
        </p:txBody>
      </p:sp>
    </p:spTree>
    <p:extLst>
      <p:ext uri="{BB962C8B-B14F-4D97-AF65-F5344CB8AC3E}">
        <p14:creationId xmlns:p14="http://schemas.microsoft.com/office/powerpoint/2010/main" val="3805393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Concept</a:t>
            </a:r>
          </a:p>
          <a:p>
            <a:r>
              <a:rPr lang="en-US" dirty="0" smtClean="0"/>
              <a:t>Logged</a:t>
            </a:r>
            <a:r>
              <a:rPr lang="en-US" baseline="0" dirty="0" smtClean="0"/>
              <a:t> in as admin</a:t>
            </a:r>
          </a:p>
          <a:p>
            <a:endParaRPr lang="en-US" baseline="0" dirty="0" smtClean="0"/>
          </a:p>
          <a:p>
            <a:r>
              <a:rPr lang="en-US" baseline="0" dirty="0" smtClean="0"/>
              <a:t>Go to login page</a:t>
            </a:r>
          </a:p>
          <a:p>
            <a:r>
              <a:rPr lang="en-US" baseline="0" dirty="0" smtClean="0"/>
              <a:t>Type admin/admin</a:t>
            </a:r>
          </a:p>
          <a:p>
            <a:endParaRPr lang="en-US" baseline="0" dirty="0" smtClean="0"/>
          </a:p>
          <a:p>
            <a:r>
              <a:rPr lang="en-US" baseline="0" dirty="0" smtClean="0"/>
              <a:t>****</a:t>
            </a:r>
          </a:p>
          <a:p>
            <a:endParaRPr lang="en-US" baseline="0" dirty="0" smtClean="0"/>
          </a:p>
          <a:p>
            <a:r>
              <a:rPr lang="en-US" baseline="0" dirty="0" smtClean="0"/>
              <a:t>Tests</a:t>
            </a:r>
          </a:p>
          <a:p>
            <a:endParaRPr lang="en-US" baseline="0" dirty="0" smtClean="0"/>
          </a:p>
          <a:p>
            <a:r>
              <a:rPr lang="en-US" baseline="0" dirty="0" smtClean="0"/>
              <a:t>Call Logged in as admin</a:t>
            </a:r>
          </a:p>
          <a:p>
            <a:r>
              <a:rPr lang="en-US" baseline="0" dirty="0" smtClean="0"/>
              <a:t>Asset: On x page/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105</a:t>
            </a:fld>
            <a:endParaRPr lang="en-US"/>
          </a:p>
        </p:txBody>
      </p:sp>
    </p:spTree>
    <p:extLst>
      <p:ext uri="{BB962C8B-B14F-4D97-AF65-F5344CB8AC3E}">
        <p14:creationId xmlns:p14="http://schemas.microsoft.com/office/powerpoint/2010/main" val="934701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Waits – don’t poll,</a:t>
            </a:r>
            <a:r>
              <a:rPr lang="en-US" baseline="0" dirty="0" smtClean="0"/>
              <a:t> go event based, use an explicit wait (selenium page model)</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106</a:t>
            </a:fld>
            <a:endParaRPr lang="en-US"/>
          </a:p>
        </p:txBody>
      </p:sp>
    </p:spTree>
    <p:extLst>
      <p:ext uri="{BB962C8B-B14F-4D97-AF65-F5344CB8AC3E}">
        <p14:creationId xmlns:p14="http://schemas.microsoft.com/office/powerpoint/2010/main" val="1778290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 server = Process for integrating the source code changes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113</a:t>
            </a:fld>
            <a:endParaRPr lang="en-US"/>
          </a:p>
        </p:txBody>
      </p:sp>
    </p:spTree>
    <p:extLst>
      <p:ext uri="{BB962C8B-B14F-4D97-AF65-F5344CB8AC3E}">
        <p14:creationId xmlns:p14="http://schemas.microsoft.com/office/powerpoint/2010/main" val="2764666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If all of these steps execute without error or human intervention and every test passes, then we have a successful build</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116</a:t>
            </a:fld>
            <a:endParaRPr lang="en-US"/>
          </a:p>
        </p:txBody>
      </p:sp>
    </p:spTree>
    <p:extLst>
      <p:ext uri="{BB962C8B-B14F-4D97-AF65-F5344CB8AC3E}">
        <p14:creationId xmlns:p14="http://schemas.microsoft.com/office/powerpoint/2010/main" val="3938903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a:t>
            </a:r>
            <a:r>
              <a:rPr lang="en-US" baseline="0" dirty="0" smtClean="0"/>
              <a:t> that there will be two main modes of learning used during the workshop: Presenting and Learning</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7</a:t>
            </a:fld>
            <a:endParaRPr lang="en-US"/>
          </a:p>
        </p:txBody>
      </p:sp>
    </p:spTree>
    <p:extLst>
      <p:ext uri="{BB962C8B-B14F-4D97-AF65-F5344CB8AC3E}">
        <p14:creationId xmlns:p14="http://schemas.microsoft.com/office/powerpoint/2010/main" val="3193824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metrics: test coverage, </a:t>
            </a:r>
            <a:r>
              <a:rPr lang="en-US" smtClean="0"/>
              <a:t>code complexity</a:t>
            </a:r>
            <a:endParaRPr lang="en-US"/>
          </a:p>
        </p:txBody>
      </p:sp>
      <p:sp>
        <p:nvSpPr>
          <p:cNvPr id="4" name="Slide Number Placeholder 3"/>
          <p:cNvSpPr>
            <a:spLocks noGrp="1"/>
          </p:cNvSpPr>
          <p:nvPr>
            <p:ph type="sldNum" sz="quarter" idx="10"/>
          </p:nvPr>
        </p:nvSpPr>
        <p:spPr/>
        <p:txBody>
          <a:bodyPr/>
          <a:lstStyle/>
          <a:p>
            <a:fld id="{C91E950B-F458-354F-BE3A-215FB82C404C}" type="slidenum">
              <a:rPr lang="en-US" smtClean="0"/>
              <a:pPr/>
              <a:t>118</a:t>
            </a:fld>
            <a:endParaRPr lang="en-US"/>
          </a:p>
        </p:txBody>
      </p:sp>
    </p:spTree>
    <p:extLst>
      <p:ext uri="{BB962C8B-B14F-4D97-AF65-F5344CB8AC3E}">
        <p14:creationId xmlns:p14="http://schemas.microsoft.com/office/powerpoint/2010/main" val="3763038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Furthermore CD in software development is a set of collaboration practices and engineering techniques, skills and tools that allow software products to be conceived, discovered and developed to a high standard and easily deployed, resulting in the ability to early, rapidly, reliably and repeatedly push out new features, enhancements and bug fixes at low risk and with minimal overhead. </a:t>
            </a:r>
            <a:endParaRPr lang="en-US" dirty="0"/>
          </a:p>
        </p:txBody>
      </p:sp>
      <p:sp>
        <p:nvSpPr>
          <p:cNvPr id="4" name="Slide Number Placeholder 3"/>
          <p:cNvSpPr>
            <a:spLocks noGrp="1"/>
          </p:cNvSpPr>
          <p:nvPr>
            <p:ph type="sldNum" sz="quarter" idx="10"/>
          </p:nvPr>
        </p:nvSpPr>
        <p:spPr/>
        <p:txBody>
          <a:bodyPr/>
          <a:lstStyle/>
          <a:p>
            <a:fld id="{3BF6FB27-6FC5-234C-A465-A772295EB16F}" type="slidenum">
              <a:rPr lang="en-US" smtClean="0"/>
              <a:pPr/>
              <a:t>122</a:t>
            </a:fld>
            <a:endParaRPr lang="en-US"/>
          </a:p>
        </p:txBody>
      </p:sp>
    </p:spTree>
    <p:extLst>
      <p:ext uri="{BB962C8B-B14F-4D97-AF65-F5344CB8AC3E}">
        <p14:creationId xmlns:p14="http://schemas.microsoft.com/office/powerpoint/2010/main" val="3822684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Lucida Grande" charset="0"/>
                <a:ea typeface="ＭＳ Ｐゴシック" charset="0"/>
                <a:cs typeface="Lucida Grande" charset="0"/>
                <a:sym typeface="Lucida Grande" charset="0"/>
              </a:rPr>
              <a:t>How long would it take your organization to deploy a change that involves just one single line of code. – Mary and Tom </a:t>
            </a:r>
            <a:r>
              <a:rPr lang="en-US" dirty="0" err="1" smtClean="0">
                <a:solidFill>
                  <a:schemeClr val="tx1"/>
                </a:solidFill>
                <a:latin typeface="Lucida Grande" charset="0"/>
                <a:ea typeface="ＭＳ Ｐゴシック" charset="0"/>
                <a:cs typeface="Lucida Grande" charset="0"/>
                <a:sym typeface="Lucida Grande" charset="0"/>
              </a:rPr>
              <a:t>Poppendieck</a:t>
            </a:r>
            <a:endParaRPr lang="en-US" dirty="0" smtClean="0">
              <a:solidFill>
                <a:schemeClr val="tx1"/>
              </a:solidFill>
              <a:latin typeface="Lucida Grande" charset="0"/>
              <a:ea typeface="ＭＳ Ｐゴシック" charset="0"/>
              <a:cs typeface="Lucida Grande" charset="0"/>
              <a:sym typeface="Lucida Grande" charset="0"/>
            </a:endParaRPr>
          </a:p>
          <a:p>
            <a:endParaRPr lang="en-US" dirty="0" smtClean="0">
              <a:solidFill>
                <a:schemeClr val="tx1"/>
              </a:solidFill>
              <a:latin typeface="Lucida Grande" charset="0"/>
              <a:ea typeface="ＭＳ Ｐゴシック" charset="0"/>
              <a:cs typeface="Lucida Grande" charset="0"/>
              <a:sym typeface="Lucida Grande" charset="0"/>
            </a:endParaRPr>
          </a:p>
          <a:p>
            <a:r>
              <a:rPr lang="en-US" dirty="0" smtClean="0">
                <a:solidFill>
                  <a:schemeClr val="tx1"/>
                </a:solidFill>
                <a:latin typeface="Lucida Grande" charset="0"/>
                <a:ea typeface="ＭＳ Ｐゴシック" charset="0"/>
                <a:cs typeface="Lucida Grande" charset="0"/>
                <a:sym typeface="Lucida Grande" charset="0"/>
              </a:rPr>
              <a:t>Do you do this on a repeatable, reliable basis?</a:t>
            </a:r>
            <a:endParaRPr lang="en-US" dirty="0">
              <a:solidFill>
                <a:schemeClr val="tx1"/>
              </a:solidFill>
              <a:latin typeface="Lucida Grande" charset="0"/>
              <a:ea typeface="ＭＳ Ｐゴシック"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124</a:t>
            </a:fld>
            <a:endParaRPr lang="en-US"/>
          </a:p>
        </p:txBody>
      </p:sp>
    </p:spTree>
    <p:extLst>
      <p:ext uri="{BB962C8B-B14F-4D97-AF65-F5344CB8AC3E}">
        <p14:creationId xmlns:p14="http://schemas.microsoft.com/office/powerpoint/2010/main" val="2641879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ＭＳ Ｐゴシック" pitchFamily="-65" charset="-128"/>
                <a:cs typeface="Arial" charset="0"/>
              </a:rPr>
              <a:t>Through automation of the build, deployment, and testing process, and improved collaboration between developers, testers and operations, delivery teams can reduce cycle times and improve the quality of their software and the reliability of the release process.</a:t>
            </a:r>
            <a:endParaRPr lang="en-US" dirty="0" smtClean="0"/>
          </a:p>
          <a:p>
            <a:pPr marL="171450" indent="-171450">
              <a:buFont typeface="Arial"/>
              <a:buChar char="•"/>
            </a:pPr>
            <a:r>
              <a:rPr lang="en-US" dirty="0" smtClean="0"/>
              <a:t>Software always production-ready</a:t>
            </a:r>
          </a:p>
          <a:p>
            <a:pPr marL="171450" indent="-171450">
              <a:buFont typeface="Arial"/>
              <a:buChar char="•"/>
            </a:pPr>
            <a:r>
              <a:rPr lang="en-US" dirty="0" smtClean="0"/>
              <a:t>Reliable deployments</a:t>
            </a:r>
          </a:p>
          <a:p>
            <a:pPr marL="171450" indent="-171450">
              <a:buFont typeface="Arial"/>
              <a:buChar char="•"/>
            </a:pPr>
            <a:r>
              <a:rPr lang="en-US" dirty="0" smtClean="0"/>
              <a:t>Everyone can self-service deployments</a:t>
            </a:r>
          </a:p>
          <a:p>
            <a:pPr marL="171450" indent="-171450">
              <a:buFont typeface="Arial"/>
              <a:buChar char="•"/>
            </a:pPr>
            <a:r>
              <a:rPr lang="en-US" dirty="0" smtClean="0"/>
              <a:t>Software is </a:t>
            </a:r>
            <a:r>
              <a:rPr lang="en-US" i="1" dirty="0" smtClean="0"/>
              <a:t>deployable</a:t>
            </a:r>
            <a:r>
              <a:rPr lang="en-US" i="0" baseline="0" dirty="0" smtClean="0"/>
              <a:t> if not deployed</a:t>
            </a:r>
            <a:endParaRPr lang="en-US" dirty="0" smtClean="0"/>
          </a:p>
          <a:p>
            <a:pPr marL="171450" marR="0" indent="-171450" algn="l" defTabSz="457200" rtl="0" eaLnBrk="0" fontAlgn="base" latinLnBrk="0" hangingPunct="0">
              <a:lnSpc>
                <a:spcPct val="100000"/>
              </a:lnSpc>
              <a:spcBef>
                <a:spcPct val="30000"/>
              </a:spcBef>
              <a:spcAft>
                <a:spcPct val="0"/>
              </a:spcAft>
              <a:buClrTx/>
              <a:buSzTx/>
              <a:buFont typeface="Arial"/>
              <a:buChar char="•"/>
              <a:tabLst/>
              <a:defRPr/>
            </a:pPr>
            <a:r>
              <a:rPr lang="en-US" dirty="0" smtClean="0">
                <a:solidFill>
                  <a:schemeClr val="tx1"/>
                </a:solidFill>
                <a:ea typeface="ＭＳ Ｐゴシック" charset="0"/>
                <a:cs typeface="Gill Sans" charset="0"/>
              </a:rPr>
              <a:t>Business</a:t>
            </a:r>
            <a:r>
              <a:rPr lang="en-US" baseline="0" dirty="0" smtClean="0">
                <a:solidFill>
                  <a:schemeClr val="tx1"/>
                </a:solidFill>
                <a:ea typeface="ＭＳ Ｐゴシック" charset="0"/>
                <a:cs typeface="Gill Sans" charset="0"/>
              </a:rPr>
              <a:t> drives releases: </a:t>
            </a:r>
            <a:r>
              <a:rPr lang="en-US" dirty="0" smtClean="0">
                <a:solidFill>
                  <a:schemeClr val="tx1"/>
                </a:solidFill>
                <a:ea typeface="ＭＳ Ｐゴシック" charset="0"/>
                <a:cs typeface="Gill Sans" charset="0"/>
              </a:rPr>
              <a:t>Releases tied to business needs, not operational constraints</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125</a:t>
            </a:fld>
            <a:endParaRPr lang="en-US"/>
          </a:p>
        </p:txBody>
      </p:sp>
    </p:spTree>
    <p:extLst>
      <p:ext uri="{BB962C8B-B14F-4D97-AF65-F5344CB8AC3E}">
        <p14:creationId xmlns:p14="http://schemas.microsoft.com/office/powerpoint/2010/main" val="2641879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deployment pipeline: a pattern for modeling the delivery process, ensuring everyone in delivery can self-service deployments, and providing fast feedback on the production readiness of their software upon every change to its source or configuration</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127</a:t>
            </a:fld>
            <a:endParaRPr lang="en-US"/>
          </a:p>
        </p:txBody>
      </p:sp>
    </p:spTree>
    <p:extLst>
      <p:ext uri="{BB962C8B-B14F-4D97-AF65-F5344CB8AC3E}">
        <p14:creationId xmlns:p14="http://schemas.microsoft.com/office/powerpoint/2010/main" val="2641879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128</a:t>
            </a:fld>
            <a:endParaRPr lang="en-US"/>
          </a:p>
        </p:txBody>
      </p:sp>
    </p:spTree>
    <p:extLst>
      <p:ext uri="{BB962C8B-B14F-4D97-AF65-F5344CB8AC3E}">
        <p14:creationId xmlns:p14="http://schemas.microsoft.com/office/powerpoint/2010/main" val="264187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Presenting</a:t>
            </a:r>
            <a:r>
              <a:rPr lang="en-US" baseline="0" dirty="0" smtClean="0"/>
              <a:t> is when someone (could be facilitator but often it’ll be one of the participants) is showing code or other artifacts on the display. During this mode, we’ll need everyone’s attention (laptops down or put aside). Questions and lively conversation is welcome; as long as rules of discourse are obeyed (one conversation at a time)</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8</a:t>
            </a:fld>
            <a:endParaRPr lang="en-US"/>
          </a:p>
        </p:txBody>
      </p:sp>
    </p:spTree>
    <p:extLst>
      <p:ext uri="{BB962C8B-B14F-4D97-AF65-F5344CB8AC3E}">
        <p14:creationId xmlns:p14="http://schemas.microsoft.com/office/powerpoint/2010/main" val="1922903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Coding is when th</a:t>
            </a:r>
            <a:r>
              <a:rPr lang="en-US" baseline="0" dirty="0" smtClean="0"/>
              <a:t>e attendees will work on the code samples in pairs. This is “heads down” activity, with every pair focused on their workstation/laptop. There will be lots of “low-decibel” conversations (one per pair) in the room. The facilitators will help the attendees. The attendees will help each other as well. There will be a gentle “hum” of these several conversations in the room during the Coding mode.</a:t>
            </a:r>
            <a:endParaRPr lang="en-US" dirty="0"/>
          </a:p>
        </p:txBody>
      </p:sp>
      <p:sp>
        <p:nvSpPr>
          <p:cNvPr id="4" name="Slide Number Placeholder 3"/>
          <p:cNvSpPr>
            <a:spLocks noGrp="1"/>
          </p:cNvSpPr>
          <p:nvPr>
            <p:ph type="sldNum" sz="quarter" idx="10"/>
          </p:nvPr>
        </p:nvSpPr>
        <p:spPr/>
        <p:txBody>
          <a:bodyPr/>
          <a:lstStyle/>
          <a:p>
            <a:fld id="{6F3C4AAC-BC2D-6648-BCFD-01E5EA3C0056}" type="slidenum">
              <a:rPr lang="en-US" smtClean="0"/>
              <a:t>9</a:t>
            </a:fld>
            <a:endParaRPr lang="en-US"/>
          </a:p>
        </p:txBody>
      </p:sp>
    </p:spTree>
    <p:extLst>
      <p:ext uri="{BB962C8B-B14F-4D97-AF65-F5344CB8AC3E}">
        <p14:creationId xmlns:p14="http://schemas.microsoft.com/office/powerpoint/2010/main" val="28239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old instructions,</a:t>
            </a:r>
            <a:r>
              <a:rPr lang="en-US" baseline="0" dirty="0" smtClean="0"/>
              <a:t> when we used </a:t>
            </a:r>
            <a:r>
              <a:rPr lang="en-US" baseline="0" dirty="0" err="1" smtClean="0"/>
              <a:t>Skytap</a:t>
            </a:r>
            <a:r>
              <a:rPr lang="en-US" baseline="0" dirty="0" smtClean="0"/>
              <a:t> for each </a:t>
            </a:r>
            <a:r>
              <a:rPr lang="en-US" baseline="0" dirty="0" err="1" smtClean="0"/>
              <a:t>dev</a:t>
            </a:r>
            <a:r>
              <a:rPr lang="en-US" baseline="0" dirty="0" smtClean="0"/>
              <a:t> environment.</a:t>
            </a:r>
            <a:endParaRPr lang="en-US" dirty="0"/>
          </a:p>
        </p:txBody>
      </p:sp>
      <p:sp>
        <p:nvSpPr>
          <p:cNvPr id="4" name="Slide Number Placeholder 3"/>
          <p:cNvSpPr>
            <a:spLocks noGrp="1"/>
          </p:cNvSpPr>
          <p:nvPr>
            <p:ph type="sldNum" sz="quarter" idx="10"/>
          </p:nvPr>
        </p:nvSpPr>
        <p:spPr/>
        <p:txBody>
          <a:bodyPr/>
          <a:lstStyle/>
          <a:p>
            <a:fld id="{3BF6FB27-6FC5-234C-A465-A772295EB16F}" type="slidenum">
              <a:rPr lang="en-US" smtClean="0"/>
              <a:pPr/>
              <a:t>15</a:t>
            </a:fld>
            <a:endParaRPr lang="en-US"/>
          </a:p>
        </p:txBody>
      </p:sp>
    </p:spTree>
    <p:extLst>
      <p:ext uri="{BB962C8B-B14F-4D97-AF65-F5344CB8AC3E}">
        <p14:creationId xmlns:p14="http://schemas.microsoft.com/office/powerpoint/2010/main" val="1887918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of April 2013</a:t>
            </a:r>
            <a:r>
              <a:rPr lang="en-US" dirty="0" smtClean="0"/>
              <a:t>, the </a:t>
            </a:r>
            <a:r>
              <a:rPr lang="en-US" dirty="0" err="1" smtClean="0"/>
              <a:t>url</a:t>
            </a:r>
            <a:r>
              <a:rPr lang="en-US" dirty="0" smtClean="0"/>
              <a:t> for the </a:t>
            </a:r>
            <a:r>
              <a:rPr lang="en-US" dirty="0" err="1" smtClean="0"/>
              <a:t>Skytap</a:t>
            </a:r>
            <a:r>
              <a:rPr lang="en-US" baseline="0" dirty="0" smtClean="0"/>
              <a:t> environment is: </a:t>
            </a:r>
            <a:r>
              <a:rPr lang="en-US" b="1" dirty="0" err="1" smtClean="0"/>
              <a:t>svn</a:t>
            </a:r>
            <a:r>
              <a:rPr lang="en-US" b="1" dirty="0" smtClean="0"/>
              <a:t>://199.204.218.74/trunk/</a:t>
            </a:r>
            <a:r>
              <a:rPr lang="en-US" b="1" dirty="0" err="1" smtClean="0"/>
              <a:t>pairN</a:t>
            </a:r>
            <a:r>
              <a:rPr lang="en-US" b="0" baseline="0" dirty="0" smtClean="0"/>
              <a:t> where </a:t>
            </a:r>
            <a:r>
              <a:rPr lang="en-US" b="1" baseline="0" dirty="0" smtClean="0"/>
              <a:t>N=1..9</a:t>
            </a:r>
            <a:endParaRPr lang="en-US" dirty="0"/>
          </a:p>
        </p:txBody>
      </p:sp>
      <p:sp>
        <p:nvSpPr>
          <p:cNvPr id="4" name="Slide Number Placeholder 3"/>
          <p:cNvSpPr>
            <a:spLocks noGrp="1"/>
          </p:cNvSpPr>
          <p:nvPr>
            <p:ph type="sldNum" sz="quarter" idx="10"/>
          </p:nvPr>
        </p:nvSpPr>
        <p:spPr/>
        <p:txBody>
          <a:bodyPr/>
          <a:lstStyle/>
          <a:p>
            <a:fld id="{3BF6FB27-6FC5-234C-A465-A772295EB16F}" type="slidenum">
              <a:rPr lang="en-US" smtClean="0"/>
              <a:pPr/>
              <a:t>16</a:t>
            </a:fld>
            <a:endParaRPr lang="en-US"/>
          </a:p>
        </p:txBody>
      </p:sp>
    </p:spTree>
    <p:extLst>
      <p:ext uri="{BB962C8B-B14F-4D97-AF65-F5344CB8AC3E}">
        <p14:creationId xmlns:p14="http://schemas.microsoft.com/office/powerpoint/2010/main" val="3560326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More defects</a:t>
            </a:r>
            <a:r>
              <a:rPr lang="en-US" baseline="0" dirty="0" smtClean="0"/>
              <a:t> avoided or</a:t>
            </a:r>
            <a:r>
              <a:rPr lang="en-US" dirty="0" smtClean="0"/>
              <a:t> detected early</a:t>
            </a:r>
          </a:p>
          <a:p>
            <a:pPr marL="171450" indent="-171450">
              <a:buFontTx/>
              <a:buChar char="-"/>
            </a:pPr>
            <a:r>
              <a:rPr lang="en-US" dirty="0" smtClean="0"/>
              <a:t>Knowledge</a:t>
            </a:r>
            <a:r>
              <a:rPr lang="en-US" baseline="0" dirty="0" smtClean="0"/>
              <a:t> sharing, for training or for being able to go in holiday  </a:t>
            </a:r>
          </a:p>
          <a:p>
            <a:pPr marL="171450" indent="-171450">
              <a:buFontTx/>
              <a:buChar char="-"/>
            </a:pPr>
            <a:r>
              <a:rPr lang="en-US" dirty="0" smtClean="0"/>
              <a:t>Increased</a:t>
            </a:r>
            <a:r>
              <a:rPr lang="en-US" baseline="0" dirty="0" smtClean="0"/>
              <a:t> code quality, better design that communicate the intention more</a:t>
            </a:r>
          </a:p>
          <a:p>
            <a:pPr marL="171450" indent="-171450">
              <a:buFontTx/>
              <a:buChar char="-"/>
            </a:pPr>
            <a:r>
              <a:rPr lang="en-US" dirty="0" smtClean="0"/>
              <a:t>Better problem solving</a:t>
            </a:r>
          </a:p>
          <a:p>
            <a:pPr marL="171450" indent="-171450">
              <a:buFontTx/>
              <a:buChar char="-"/>
            </a:pPr>
            <a:r>
              <a:rPr lang="en-US" dirty="0" smtClean="0"/>
              <a:t>More focus and less </a:t>
            </a:r>
            <a:r>
              <a:rPr lang="en-US" dirty="0" err="1" smtClean="0"/>
              <a:t>disctractions</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BF6FB27-6FC5-234C-A465-A772295EB16F}" type="slidenum">
              <a:rPr lang="en-US" smtClean="0"/>
              <a:pPr/>
              <a:t>19</a:t>
            </a:fld>
            <a:endParaRPr lang="en-US"/>
          </a:p>
        </p:txBody>
      </p:sp>
    </p:spTree>
    <p:extLst>
      <p:ext uri="{BB962C8B-B14F-4D97-AF65-F5344CB8AC3E}">
        <p14:creationId xmlns:p14="http://schemas.microsoft.com/office/powerpoint/2010/main" val="2373340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short 1-minute video that is useful to explain the role of the Driver in keeping the focus on the big picture:</a:t>
            </a:r>
          </a:p>
          <a:p>
            <a:pPr marL="171450" indent="-171450">
              <a:buFontTx/>
              <a:buChar char="-"/>
            </a:pPr>
            <a:r>
              <a:rPr lang="en-US" dirty="0" smtClean="0"/>
              <a:t>Test Your Awareness: Do The Test</a:t>
            </a:r>
            <a:r>
              <a:rPr lang="en-US" baseline="0" dirty="0" smtClean="0"/>
              <a:t> http://</a:t>
            </a:r>
            <a:r>
              <a:rPr lang="en-US" baseline="0" dirty="0" err="1" smtClean="0"/>
              <a:t>youtu.be</a:t>
            </a:r>
            <a:r>
              <a:rPr lang="en-US" baseline="0" dirty="0" smtClean="0"/>
              <a:t>/e5zGeHAv9VA</a:t>
            </a:r>
          </a:p>
          <a:p>
            <a:pPr marL="171450" indent="-171450">
              <a:buFontTx/>
              <a:buChar char="-"/>
            </a:pPr>
            <a:endParaRPr lang="en-US" baseline="0" dirty="0" smtClean="0"/>
          </a:p>
          <a:p>
            <a:pPr marL="0" indent="0">
              <a:buFontTx/>
              <a:buNone/>
            </a:pPr>
            <a:endParaRPr lang="en-US" dirty="0" smtClean="0"/>
          </a:p>
          <a:p>
            <a:r>
              <a:rPr lang="en-US" dirty="0" smtClean="0"/>
              <a:t>Interesting and funny video, 50mins long, about pair programming:</a:t>
            </a:r>
          </a:p>
          <a:p>
            <a:r>
              <a:rPr lang="en-US" dirty="0" smtClean="0"/>
              <a:t>- </a:t>
            </a:r>
            <a:r>
              <a:rPr lang="en-US" dirty="0" err="1" smtClean="0"/>
              <a:t>Niclas</a:t>
            </a:r>
            <a:r>
              <a:rPr lang="en-US" dirty="0" smtClean="0"/>
              <a:t> Nilsson &amp; Hans Brattberg - The Pair Programming Show </a:t>
            </a:r>
            <a:r>
              <a:rPr lang="pt-BR" dirty="0" err="1" smtClean="0"/>
              <a:t>http</a:t>
            </a:r>
            <a:r>
              <a:rPr lang="pt-BR" dirty="0" smtClean="0"/>
              <a:t>://</a:t>
            </a:r>
            <a:r>
              <a:rPr lang="pt-BR" dirty="0" err="1" smtClean="0"/>
              <a:t>vimeo.com</a:t>
            </a:r>
            <a:r>
              <a:rPr lang="pt-BR" dirty="0" smtClean="0"/>
              <a:t>/7814261</a:t>
            </a:r>
            <a:endParaRPr lang="en-US" dirty="0" smtClean="0"/>
          </a:p>
          <a:p>
            <a:endParaRPr lang="en-US" dirty="0" smtClean="0"/>
          </a:p>
          <a:p>
            <a:r>
              <a:rPr lang="en-US" dirty="0" smtClean="0"/>
              <a:t>Here follow a selection of the main scenes to to cut the watching time down to 20 minutes:</a:t>
            </a:r>
          </a:p>
          <a:p>
            <a:r>
              <a:rPr lang="en-US" dirty="0" smtClean="0"/>
              <a:t>- from 5:40 to 12:05 flow scene and no collaboration scene</a:t>
            </a:r>
          </a:p>
          <a:p>
            <a:r>
              <a:rPr lang="en-US" dirty="0" smtClean="0"/>
              <a:t>- from 16:25 to 19:30 back sit driver scene </a:t>
            </a:r>
          </a:p>
          <a:p>
            <a:r>
              <a:rPr lang="en-US" dirty="0" smtClean="0"/>
              <a:t>- from 34:30 to 40:13 under pressure scene</a:t>
            </a:r>
          </a:p>
          <a:p>
            <a:r>
              <a:rPr lang="en-US" dirty="0" smtClean="0"/>
              <a:t>- at 46:02 the summary slide</a:t>
            </a:r>
          </a:p>
          <a:p>
            <a:endParaRPr lang="en-US" dirty="0"/>
          </a:p>
        </p:txBody>
      </p:sp>
      <p:sp>
        <p:nvSpPr>
          <p:cNvPr id="4" name="Slide Number Placeholder 3"/>
          <p:cNvSpPr>
            <a:spLocks noGrp="1"/>
          </p:cNvSpPr>
          <p:nvPr>
            <p:ph type="sldNum" sz="quarter" idx="10"/>
          </p:nvPr>
        </p:nvSpPr>
        <p:spPr/>
        <p:txBody>
          <a:bodyPr/>
          <a:lstStyle/>
          <a:p>
            <a:fld id="{3BF6FB27-6FC5-234C-A465-A772295EB16F}" type="slidenum">
              <a:rPr lang="en-US" smtClean="0"/>
              <a:pPr/>
              <a:t>29</a:t>
            </a:fld>
            <a:endParaRPr lang="en-US"/>
          </a:p>
        </p:txBody>
      </p:sp>
    </p:spTree>
    <p:extLst>
      <p:ext uri="{BB962C8B-B14F-4D97-AF65-F5344CB8AC3E}">
        <p14:creationId xmlns:p14="http://schemas.microsoft.com/office/powerpoint/2010/main" val="2574050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4000">
                <a:effectLst>
                  <a:outerShdw blurRad="50800" dist="25400" dir="2700000">
                    <a:srgbClr val="000000">
                      <a:alpha val="40000"/>
                    </a:srgbClr>
                  </a:outerShdw>
                </a:effectLst>
              </a:defRPr>
            </a:lvl1pPr>
          </a:lstStyle>
          <a:p>
            <a:r>
              <a:rPr lang="en-US" smtClean="0"/>
              <a:t>Click to edit Master title style</a:t>
            </a:r>
            <a:endParaRPr lang="en-IN"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6888" y="981075"/>
            <a:ext cx="2057400" cy="5472113"/>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74688" y="981075"/>
            <a:ext cx="6019800" cy="5472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4688" y="981075"/>
            <a:ext cx="8229600" cy="1143000"/>
          </a:xfrm>
        </p:spPr>
        <p:txBody>
          <a:bodyPr/>
          <a:lstStyle/>
          <a:p>
            <a:r>
              <a:rPr lang="en-US" smtClean="0"/>
              <a:t>Click to edit Master title style</a:t>
            </a:r>
            <a:endParaRPr lang="en-IN" dirty="0"/>
          </a:p>
        </p:txBody>
      </p:sp>
      <p:sp>
        <p:nvSpPr>
          <p:cNvPr id="3" name="Text Placeholder 2"/>
          <p:cNvSpPr>
            <a:spLocks noGrp="1"/>
          </p:cNvSpPr>
          <p:nvPr>
            <p:ph type="body" sz="half" idx="1"/>
          </p:nvPr>
        </p:nvSpPr>
        <p:spPr>
          <a:xfrm>
            <a:off x="674688" y="2216150"/>
            <a:ext cx="4038600" cy="4237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865688" y="2216150"/>
            <a:ext cx="4038600" cy="4237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17/10/2013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E09A7EB-A0A3-2243-96CC-906979D4ECCF}" type="slidenum">
              <a:rPr lang="en-US" smtClean="0"/>
              <a:pPr/>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Blank back, text slid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blipFill rotWithShape="1">
            <a:blip r:embed="rId2"/>
            <a:tile tx="0" ty="0" sx="100000" sy="100000" flip="none" algn="tl"/>
          </a:blipFill>
          <a:ln w="12700" cap="flat" cmpd="sng" algn="ctr">
            <a:solidFill>
              <a:srgbClr val="863413"/>
            </a:solidFill>
            <a:prstDash val="solid"/>
            <a:miter lim="800000"/>
            <a:headEnd type="none" w="med" len="med"/>
            <a:tailEnd type="none" w="med" len="med"/>
          </a:ln>
          <a:effectLst>
            <a:outerShdw blurRad="76200" dist="76200" dir="2700000">
              <a:srgbClr val="000000">
                <a:alpha val="40000"/>
              </a:srgbClr>
            </a:outerShdw>
          </a:effectLst>
        </p:spPr>
        <p:txBody>
          <a:bodyPr vert="horz" wrap="square" lIns="182880" tIns="91440" rIns="182880" bIns="91440" numCol="1" anchor="ctr" anchorCtr="0" compatLnSpc="1">
            <a:prstTxWarp prst="textNoShape">
              <a:avLst/>
            </a:prstTxWarp>
          </a:bodyPr>
          <a:lstStyle>
            <a:lvl1pPr algn="ctr" rtl="0" eaLnBrk="1" fontAlgn="base" hangingPunct="1">
              <a:spcBef>
                <a:spcPct val="0"/>
              </a:spcBef>
              <a:spcAft>
                <a:spcPct val="0"/>
              </a:spcAft>
              <a:defRPr lang="en-US" sz="3200" b="1">
                <a:solidFill>
                  <a:srgbClr val="F15A22"/>
                </a:solidFill>
                <a:effectLst>
                  <a:glow rad="139700">
                    <a:schemeClr val="accent4">
                      <a:alpha val="75000"/>
                    </a:schemeClr>
                  </a:glow>
                </a:effectLst>
                <a:latin typeface="+mj-lt"/>
                <a:ea typeface="Arial" pitchFamily="21" charset="0"/>
                <a:cs typeface="+mj-cs"/>
              </a:defRPr>
            </a:lvl1pPr>
          </a:lstStyle>
          <a:p>
            <a:r>
              <a:rPr lang="en-US" smtClean="0"/>
              <a:t>Click to edit Master title style</a:t>
            </a:r>
            <a:endParaRPr lang="en-US"/>
          </a:p>
        </p:txBody>
      </p:sp>
      <p:sp>
        <p:nvSpPr>
          <p:cNvPr id="4" name="TextBox 3"/>
          <p:cNvSpPr txBox="1"/>
          <p:nvPr/>
        </p:nvSpPr>
        <p:spPr>
          <a:xfrm>
            <a:off x="267499" y="6459379"/>
            <a:ext cx="1876585" cy="246221"/>
          </a:xfrm>
          <a:prstGeom prst="rect">
            <a:avLst/>
          </a:prstGeom>
          <a:noFill/>
        </p:spPr>
        <p:txBody>
          <a:bodyPr wrap="none" rtlCol="0" anchor="ctr">
            <a:spAutoFit/>
          </a:bodyPr>
          <a:lstStyle/>
          <a:p>
            <a:pPr algn="ctr">
              <a:buNone/>
            </a:pPr>
            <a:r>
              <a:rPr lang="en-US" sz="1000" dirty="0" smtClean="0">
                <a:solidFill>
                  <a:schemeClr val="tx1">
                    <a:lumMod val="50000"/>
                    <a:lumOff val="50000"/>
                  </a:schemeClr>
                </a:solidFill>
                <a:latin typeface="Helvetica"/>
                <a:cs typeface="Helvetica"/>
              </a:rPr>
              <a:t>Copyright 2011ThoughtWorks</a:t>
            </a:r>
            <a:endParaRPr lang="en-US" sz="1000" dirty="0">
              <a:solidFill>
                <a:schemeClr val="tx1">
                  <a:lumMod val="50000"/>
                  <a:lumOff val="50000"/>
                </a:schemeClr>
              </a:solidFill>
              <a:latin typeface="Helvetica"/>
              <a:cs typeface="Helvetica"/>
            </a:endParaRPr>
          </a:p>
        </p:txBody>
      </p:sp>
      <p:sp>
        <p:nvSpPr>
          <p:cNvPr id="3" name="Slide Number Placeholder 2"/>
          <p:cNvSpPr>
            <a:spLocks noGrp="1"/>
          </p:cNvSpPr>
          <p:nvPr>
            <p:ph type="sldNum" sz="quarter" idx="10"/>
          </p:nvPr>
        </p:nvSpPr>
        <p:spPr>
          <a:xfrm>
            <a:off x="6781800" y="6472238"/>
            <a:ext cx="2133600" cy="188912"/>
          </a:xfrm>
        </p:spPr>
        <p:txBody>
          <a:bodyPr/>
          <a:lstStyle/>
          <a:p>
            <a:fld id="{FE09A7EB-A0A3-2243-96CC-906979D4ECCF}" type="slidenum">
              <a:rPr lang="en-US" smtClean="0"/>
              <a:pPr/>
              <a:t>‹#›</a:t>
            </a:fld>
            <a:endParaRPr lang="en-US"/>
          </a:p>
        </p:txBody>
      </p:sp>
      <p:sp>
        <p:nvSpPr>
          <p:cNvPr id="6" name="Text Placeholder 5"/>
          <p:cNvSpPr>
            <a:spLocks noGrp="1"/>
          </p:cNvSpPr>
          <p:nvPr>
            <p:ph type="body" sz="quarter" idx="11"/>
          </p:nvPr>
        </p:nvSpPr>
        <p:spPr>
          <a:xfrm>
            <a:off x="228600" y="1143000"/>
            <a:ext cx="8686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17/10/2013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E09A7EB-A0A3-2243-96CC-906979D4ECCF}" type="slidenum">
              <a:rPr lang="en-US" smtClean="0"/>
              <a:pPr/>
              <a:t>‹#›</a:t>
            </a:fld>
            <a:endParaRPr lang="en-US"/>
          </a:p>
        </p:txBody>
      </p:sp>
    </p:spTree>
    <p:extLst>
      <p:ext uri="{BB962C8B-B14F-4D97-AF65-F5344CB8AC3E}">
        <p14:creationId xmlns:p14="http://schemas.microsoft.com/office/powerpoint/2010/main" val="1621023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17/10/2013</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FE09A7EB-A0A3-2243-96CC-906979D4ECCF}" type="slidenum">
              <a:rPr lang="en-US" smtClean="0"/>
              <a:pPr/>
              <a:t>‹#›</a:t>
            </a:fld>
            <a:endParaRPr lang="en-US"/>
          </a:p>
        </p:txBody>
      </p:sp>
    </p:spTree>
    <p:extLst>
      <p:ext uri="{BB962C8B-B14F-4D97-AF65-F5344CB8AC3E}">
        <p14:creationId xmlns:p14="http://schemas.microsoft.com/office/powerpoint/2010/main" val="26660257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17/10/2013</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FE09A7EB-A0A3-2243-96CC-906979D4ECCF}" type="slidenum">
              <a:rPr lang="en-US" smtClean="0"/>
              <a:pPr/>
              <a:t>‹#›</a:t>
            </a:fld>
            <a:endParaRPr lang="en-US"/>
          </a:p>
        </p:txBody>
      </p:sp>
    </p:spTree>
    <p:extLst>
      <p:ext uri="{BB962C8B-B14F-4D97-AF65-F5344CB8AC3E}">
        <p14:creationId xmlns:p14="http://schemas.microsoft.com/office/powerpoint/2010/main" val="1813064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17/10/2013</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FE09A7EB-A0A3-2243-96CC-906979D4ECCF}" type="slidenum">
              <a:rPr lang="en-US" smtClean="0"/>
              <a:pPr/>
              <a:t>‹#›</a:t>
            </a:fld>
            <a:endParaRPr lang="en-US"/>
          </a:p>
        </p:txBody>
      </p:sp>
    </p:spTree>
    <p:extLst>
      <p:ext uri="{BB962C8B-B14F-4D97-AF65-F5344CB8AC3E}">
        <p14:creationId xmlns:p14="http://schemas.microsoft.com/office/powerpoint/2010/main" val="1180841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17/10/2013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E09A7EB-A0A3-2243-96CC-906979D4ECCF}" type="slidenum">
              <a:rPr lang="en-US" smtClean="0"/>
              <a:pPr/>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17/10/2013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E09A7EB-A0A3-2243-96CC-906979D4ECCF}" type="slidenum">
              <a:rPr lang="en-US" smtClean="0"/>
              <a:pPr/>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17/10/2013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E09A7EB-A0A3-2243-96CC-906979D4ECCF}" type="slidenum">
              <a:rPr lang="en-US" smtClean="0"/>
              <a:pPr/>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17/10/2013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E09A7EB-A0A3-2243-96CC-906979D4ECCF}" type="slidenum">
              <a:rPr lang="en-US" smtClean="0"/>
              <a:pPr/>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No Background, 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blipFill rotWithShape="1">
            <a:blip r:embed="rId2"/>
            <a:tile tx="0" ty="0" sx="100000" sy="100000" flip="none" algn="tl"/>
          </a:blipFill>
          <a:ln w="12700" cap="flat" cmpd="sng" algn="ctr">
            <a:solidFill>
              <a:srgbClr val="863413"/>
            </a:solidFill>
            <a:prstDash val="solid"/>
            <a:miter lim="800000"/>
            <a:headEnd type="none" w="med" len="med"/>
            <a:tailEnd type="none" w="med" len="med"/>
          </a:ln>
          <a:effectLst>
            <a:outerShdw blurRad="76200" dist="76200" dir="2700000">
              <a:srgbClr val="000000">
                <a:alpha val="40000"/>
              </a:srgbClr>
            </a:outerShdw>
          </a:effectLst>
        </p:spPr>
        <p:txBody>
          <a:bodyPr lIns="182880" tIns="91440" rIns="182880" bIns="91440"/>
          <a:lstStyle>
            <a:lvl1pPr algn="ctr">
              <a:defRPr b="1">
                <a:effectLst>
                  <a:glow rad="139700">
                    <a:schemeClr val="accent4">
                      <a:alpha val="75000"/>
                    </a:schemeClr>
                  </a:glow>
                </a:effectLst>
              </a:defRPr>
            </a:lvl1pPr>
          </a:lstStyle>
          <a:p>
            <a:r>
              <a:rPr lang="en-US" smtClean="0"/>
              <a:t>Click to edit Master title style</a:t>
            </a:r>
            <a:endParaRPr lang="en-US" dirty="0"/>
          </a:p>
        </p:txBody>
      </p:sp>
      <p:sp>
        <p:nvSpPr>
          <p:cNvPr id="4" name="TextBox 3"/>
          <p:cNvSpPr txBox="1"/>
          <p:nvPr/>
        </p:nvSpPr>
        <p:spPr>
          <a:xfrm>
            <a:off x="228600" y="6459379"/>
            <a:ext cx="1954381" cy="246221"/>
          </a:xfrm>
          <a:prstGeom prst="rect">
            <a:avLst/>
          </a:prstGeom>
          <a:noFill/>
        </p:spPr>
        <p:txBody>
          <a:bodyPr wrap="none" rtlCol="0" anchor="ctr">
            <a:spAutoFit/>
          </a:bodyPr>
          <a:lstStyle/>
          <a:p>
            <a:pPr algn="ctr">
              <a:buNone/>
            </a:pPr>
            <a:r>
              <a:rPr lang="en-US" sz="1000" dirty="0" smtClean="0">
                <a:solidFill>
                  <a:schemeClr val="tx1">
                    <a:lumMod val="50000"/>
                    <a:lumOff val="50000"/>
                  </a:schemeClr>
                </a:solidFill>
                <a:latin typeface="Helvetica"/>
                <a:cs typeface="Helvetica"/>
              </a:rPr>
              <a:t>Copyright 2009 ThoughtWorks</a:t>
            </a:r>
            <a:endParaRPr lang="en-US" sz="1000" dirty="0">
              <a:solidFill>
                <a:schemeClr val="tx1">
                  <a:lumMod val="50000"/>
                  <a:lumOff val="50000"/>
                </a:schemeClr>
              </a:solidFill>
              <a:latin typeface="Helvetica"/>
              <a:cs typeface="Helvetica"/>
            </a:endParaRPr>
          </a:p>
        </p:txBody>
      </p:sp>
      <p:sp>
        <p:nvSpPr>
          <p:cNvPr id="3" name="Slide Number Placeholder 2"/>
          <p:cNvSpPr>
            <a:spLocks noGrp="1"/>
          </p:cNvSpPr>
          <p:nvPr>
            <p:ph type="sldNum" sz="quarter" idx="10"/>
          </p:nvPr>
        </p:nvSpPr>
        <p:spPr>
          <a:xfrm>
            <a:off x="6781800" y="6472238"/>
            <a:ext cx="2133600" cy="188912"/>
          </a:xfrm>
        </p:spPr>
        <p:txBody>
          <a:body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0" y="2362200"/>
            <a:ext cx="9144000" cy="2057400"/>
          </a:xfrm>
          <a:blipFill rotWithShape="1">
            <a:blip r:embed="rId2"/>
            <a:tile tx="0" ty="0" sx="100000" sy="100000" flip="none" algn="tl"/>
          </a:blipFill>
          <a:ln w="12700" cap="flat" cmpd="sng" algn="ctr">
            <a:solidFill>
              <a:srgbClr val="863413"/>
            </a:solidFill>
            <a:prstDash val="solid"/>
            <a:miter lim="800000"/>
            <a:headEnd type="none" w="med" len="med"/>
            <a:tailEnd type="none" w="med" len="med"/>
          </a:ln>
          <a:effectLst>
            <a:outerShdw blurRad="76200" dist="76200" dir="2700000">
              <a:srgbClr val="000000">
                <a:alpha val="40000"/>
              </a:srgbClr>
            </a:outerShdw>
          </a:effectLst>
        </p:spPr>
        <p:txBody>
          <a:bodyPr lIns="182880" tIns="91440" rIns="182880" bIns="91440"/>
          <a:lstStyle>
            <a:lvl1pPr algn="ctr">
              <a:defRPr sz="4800">
                <a:effectLst>
                  <a:glow rad="139700">
                    <a:schemeClr val="accent4">
                      <a:alpha val="75000"/>
                    </a:schemeClr>
                  </a:glow>
                  <a:outerShdw blurRad="50800" dist="25400" dir="2700000">
                    <a:srgbClr val="000000">
                      <a:alpha val="40000"/>
                    </a:srgbClr>
                  </a:outerShdw>
                </a:effectLst>
              </a:defRPr>
            </a:lvl1pPr>
          </a:lstStyle>
          <a:p>
            <a:r>
              <a:rPr lang="en-US" smtClean="0"/>
              <a:t>Click to edit Master title style</a:t>
            </a:r>
            <a:endParaRPr lang="en-US" dirty="0"/>
          </a:p>
        </p:txBody>
      </p:sp>
      <p:sp>
        <p:nvSpPr>
          <p:cNvPr id="4" name="TextBox 3"/>
          <p:cNvSpPr txBox="1"/>
          <p:nvPr/>
        </p:nvSpPr>
        <p:spPr>
          <a:xfrm>
            <a:off x="228600" y="6459379"/>
            <a:ext cx="1954381" cy="246221"/>
          </a:xfrm>
          <a:prstGeom prst="rect">
            <a:avLst/>
          </a:prstGeom>
          <a:noFill/>
        </p:spPr>
        <p:txBody>
          <a:bodyPr wrap="none" rtlCol="0" anchor="ctr">
            <a:spAutoFit/>
          </a:bodyPr>
          <a:lstStyle/>
          <a:p>
            <a:pPr algn="ctr">
              <a:buNone/>
            </a:pPr>
            <a:r>
              <a:rPr lang="en-US" sz="1000" dirty="0" smtClean="0">
                <a:solidFill>
                  <a:schemeClr val="tx1">
                    <a:lumMod val="50000"/>
                    <a:lumOff val="50000"/>
                  </a:schemeClr>
                </a:solidFill>
                <a:latin typeface="Helvetica"/>
                <a:cs typeface="Helvetica"/>
              </a:rPr>
              <a:t>Copyright 2009 ThoughtWorks</a:t>
            </a:r>
            <a:endParaRPr lang="en-US" sz="1000" dirty="0">
              <a:solidFill>
                <a:schemeClr val="tx1">
                  <a:lumMod val="50000"/>
                  <a:lumOff val="50000"/>
                </a:schemeClr>
              </a:solidFill>
              <a:latin typeface="Helvetica"/>
              <a:cs typeface="Helvetica"/>
            </a:endParaRPr>
          </a:p>
        </p:txBody>
      </p:sp>
      <p:sp>
        <p:nvSpPr>
          <p:cNvPr id="3" name="Slide Number Placeholder 2"/>
          <p:cNvSpPr>
            <a:spLocks noGrp="1"/>
          </p:cNvSpPr>
          <p:nvPr>
            <p:ph type="sldNum" sz="quarter" idx="10"/>
          </p:nvPr>
        </p:nvSpPr>
        <p:spPr>
          <a:xfrm>
            <a:off x="6781800" y="6472238"/>
            <a:ext cx="2133600" cy="188912"/>
          </a:xfrm>
        </p:spPr>
        <p:txBody>
          <a:body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
        <p:nvSpPr>
          <p:cNvPr id="5" name="Vertical Text Placeholder 4"/>
          <p:cNvSpPr>
            <a:spLocks noGrp="1"/>
          </p:cNvSpPr>
          <p:nvPr>
            <p:ph type="body" orient="vert" sz="quarter" idx="11" hasCustomPrompt="1"/>
          </p:nvPr>
        </p:nvSpPr>
        <p:spPr>
          <a:xfrm rot="10800000">
            <a:off x="228600" y="1066800"/>
            <a:ext cx="1219200" cy="5329238"/>
          </a:xfrm>
          <a:solidFill>
            <a:schemeClr val="tx1"/>
          </a:solidFill>
          <a:ln w="31750" cap="flat" cmpd="sng" algn="ctr">
            <a:solidFill>
              <a:srgbClr val="FF9900"/>
            </a:solidFill>
            <a:prstDash val="solid"/>
            <a:miter lim="800000"/>
            <a:headEnd type="none" w="med" len="med"/>
            <a:tailEnd type="none" w="med" len="med"/>
          </a:ln>
          <a:effectLst>
            <a:outerShdw blurRad="50800" dist="38100" dir="12900000">
              <a:srgbClr val="000000">
                <a:alpha val="43000"/>
              </a:srgbClr>
            </a:outerShdw>
          </a:effectLst>
        </p:spPr>
        <p:txBody>
          <a:bodyPr vert="eaVert" anchor="ctr"/>
          <a:lstStyle>
            <a:lvl1pPr algn="ctr">
              <a:buNone/>
              <a:defRPr sz="4800" spc="600">
                <a:solidFill>
                  <a:srgbClr val="FF6600"/>
                </a:solidFill>
                <a:effectLst>
                  <a:outerShdw blurRad="50800" dist="38100" dir="3600000">
                    <a:schemeClr val="bg2">
                      <a:lumMod val="60000"/>
                      <a:lumOff val="40000"/>
                      <a:alpha val="43000"/>
                    </a:schemeClr>
                  </a:outerShdw>
                </a:effectLst>
                <a:latin typeface="Arial Rounded MT Bold"/>
                <a:cs typeface="Arial Rounded MT Bold"/>
              </a:defRPr>
            </a:lvl1pPr>
            <a:lvl2pPr>
              <a:buNone/>
              <a:defRPr/>
            </a:lvl2pPr>
            <a:lvl3pPr>
              <a:buNone/>
              <a:defRPr/>
            </a:lvl3pPr>
            <a:lvl4pPr>
              <a:buNone/>
              <a:defRPr/>
            </a:lvl4pPr>
            <a:lvl5pPr>
              <a:buNone/>
              <a:defRPr/>
            </a:lvl5pPr>
          </a:lstStyle>
          <a:p>
            <a:pPr lvl="0"/>
            <a:r>
              <a:rPr lang="en-US" dirty="0" smtClean="0"/>
              <a:t>exercise</a:t>
            </a:r>
            <a:endParaRPr lang="en-US" dirty="0"/>
          </a:p>
        </p:txBody>
      </p:sp>
    </p:spTree>
  </p:cSld>
  <p:clrMapOvr>
    <a:masterClrMapping/>
  </p:clrMapOvr>
  <p:transition xmlns:p14="http://schemas.microsoft.com/office/powerpoint/2010/mai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1" y="228600"/>
            <a:ext cx="6000222" cy="762000"/>
          </a:xfrm>
        </p:spPr>
        <p:txBody>
          <a:bodyPr/>
          <a:lstStyle/>
          <a:p>
            <a:r>
              <a:rPr lang="en-US" smtClean="0"/>
              <a:t>Click to edit Master title style</a:t>
            </a:r>
            <a:endParaRPr lang="en-IN"/>
          </a:p>
        </p:txBody>
      </p:sp>
      <p:sp>
        <p:nvSpPr>
          <p:cNvPr id="3" name="Content Placeholder 2"/>
          <p:cNvSpPr>
            <a:spLocks noGrp="1"/>
          </p:cNvSpPr>
          <p:nvPr>
            <p:ph idx="1"/>
          </p:nvPr>
        </p:nvSpPr>
        <p:spPr>
          <a:xfrm>
            <a:off x="381000" y="1295400"/>
            <a:ext cx="8229600" cy="51577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74688" y="2216150"/>
            <a:ext cx="4038600"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865688" y="2216150"/>
            <a:ext cx="4038600"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10"/>
          <p:cNvSpPr>
            <a:spLocks noGrp="1" noChangeArrowheads="1"/>
          </p:cNvSpPr>
          <p:nvPr>
            <p:ph type="sldNum" sz="quarter" idx="10"/>
          </p:nvPr>
        </p:nvSpPr>
        <p:spPr>
          <a:ln/>
        </p:spPr>
        <p:txBody>
          <a:bodyPr/>
          <a:lstStyle>
            <a:lvl1pPr>
              <a:defRPr/>
            </a:lvl1pPr>
          </a:lstStyle>
          <a:p>
            <a:fld id="{FE09A7EB-A0A3-2243-96CC-906979D4ECCF}" type="slidenum">
              <a:rPr lang="en-US" smtClean="0"/>
              <a:pPr/>
              <a:t>‹#›</a:t>
            </a:fld>
            <a:endParaRPr lang="en-US"/>
          </a:p>
        </p:txBody>
      </p:sp>
    </p:spTree>
  </p:cSld>
  <p:clrMapOvr>
    <a:masterClrMapping/>
  </p:clrMapOvr>
  <p:transition xmlns:p14="http://schemas.microsoft.com/office/powerpoint/2010/main" spd="slow"/>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e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background copy.jpg"/>
          <p:cNvPicPr>
            <a:picLocks noChangeAspect="1"/>
          </p:cNvPicPr>
          <p:nvPr/>
        </p:nvPicPr>
        <p:blipFill>
          <a:blip r:embed="rId18"/>
          <a:srcRect/>
          <a:stretch>
            <a:fillRect/>
          </a:stretch>
        </p:blipFill>
        <p:spPr bwMode="auto">
          <a:xfrm>
            <a:off x="0" y="0"/>
            <a:ext cx="9144000" cy="6854825"/>
          </a:xfrm>
          <a:prstGeom prst="rect">
            <a:avLst/>
          </a:prstGeom>
          <a:noFill/>
          <a:ln w="9525">
            <a:noFill/>
            <a:miter lim="800000"/>
            <a:headEnd/>
            <a:tailEnd/>
          </a:ln>
        </p:spPr>
      </p:pic>
      <p:sp>
        <p:nvSpPr>
          <p:cNvPr id="1027" name="Rectangle 2"/>
          <p:cNvSpPr>
            <a:spLocks noGrp="1" noChangeArrowheads="1"/>
          </p:cNvSpPr>
          <p:nvPr>
            <p:ph type="title"/>
          </p:nvPr>
        </p:nvSpPr>
        <p:spPr bwMode="auto">
          <a:xfrm>
            <a:off x="2819401" y="228600"/>
            <a:ext cx="6000222" cy="762000"/>
          </a:xfrm>
          <a:prstGeom prst="rect">
            <a:avLst/>
          </a:prstGeom>
          <a:noFill/>
          <a:ln w="9525">
            <a:noFill/>
            <a:miter lim="800000"/>
            <a:headEnd/>
            <a:tailEnd/>
          </a:ln>
          <a:effectLst>
            <a:outerShdw blurRad="50800" dist="25400" dir="2700000">
              <a:srgbClr val="000000">
                <a:alpha val="40000"/>
              </a:srgbClr>
            </a:outerShdw>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1028" name="Rectangle 3"/>
          <p:cNvSpPr>
            <a:spLocks noGrp="1" noChangeArrowheads="1"/>
          </p:cNvSpPr>
          <p:nvPr>
            <p:ph type="body" idx="1"/>
          </p:nvPr>
        </p:nvSpPr>
        <p:spPr bwMode="auto">
          <a:xfrm>
            <a:off x="457200" y="1295400"/>
            <a:ext cx="8229600" cy="5157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1991" name="Text Box 7"/>
          <p:cNvSpPr txBox="1">
            <a:spLocks noChangeArrowheads="1"/>
          </p:cNvSpPr>
          <p:nvPr/>
        </p:nvSpPr>
        <p:spPr bwMode="auto">
          <a:xfrm>
            <a:off x="314325" y="6453188"/>
            <a:ext cx="1981200" cy="246062"/>
          </a:xfrm>
          <a:prstGeom prst="rect">
            <a:avLst/>
          </a:prstGeom>
          <a:noFill/>
          <a:ln w="9525">
            <a:noFill/>
            <a:miter lim="800000"/>
            <a:headEnd/>
            <a:tailEnd/>
          </a:ln>
          <a:effectLst/>
        </p:spPr>
        <p:txBody>
          <a:bodyPr wrap="none">
            <a:prstTxWarp prst="textNoShape">
              <a:avLst/>
            </a:prstTxWarp>
            <a:spAutoFit/>
          </a:bodyPr>
          <a:lstStyle/>
          <a:p>
            <a:pPr>
              <a:spcBef>
                <a:spcPct val="0"/>
              </a:spcBef>
              <a:buFontTx/>
              <a:buNone/>
            </a:pPr>
            <a:r>
              <a:rPr lang="en-US" sz="1000" dirty="0" err="1">
                <a:solidFill>
                  <a:schemeClr val="bg2"/>
                </a:solidFill>
              </a:rPr>
              <a:t>www.thoughtworks-studios.com</a:t>
            </a:r>
            <a:endParaRPr lang="en-US" sz="1000" dirty="0">
              <a:solidFill>
                <a:schemeClr val="bg2"/>
              </a:solidFill>
            </a:endParaRPr>
          </a:p>
        </p:txBody>
      </p:sp>
      <p:sp>
        <p:nvSpPr>
          <p:cNvPr id="41994" name="Rectangle 10"/>
          <p:cNvSpPr>
            <a:spLocks noGrp="1" noChangeArrowheads="1"/>
          </p:cNvSpPr>
          <p:nvPr>
            <p:ph type="sldNum" sz="quarter" idx="4"/>
          </p:nvPr>
        </p:nvSpPr>
        <p:spPr bwMode="auto">
          <a:xfrm>
            <a:off x="6440488" y="6472238"/>
            <a:ext cx="2133600" cy="1889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900">
                <a:solidFill>
                  <a:schemeClr val="bg2"/>
                </a:solidFill>
              </a:defRPr>
            </a:lvl1pPr>
          </a:lstStyle>
          <a:p>
            <a:fld id="{FE09A7EB-A0A3-2243-96CC-906979D4ECCF}" type="slidenum">
              <a:rPr lang="en-US" smtClean="0"/>
              <a:pPr/>
              <a:t>‹#›</a:t>
            </a:fld>
            <a:endParaRPr lang="en-US"/>
          </a:p>
        </p:txBody>
      </p:sp>
      <p:pic>
        <p:nvPicPr>
          <p:cNvPr id="1032" name="Picture 8" descr="logo_1.png"/>
          <p:cNvPicPr>
            <a:picLocks noChangeAspect="1"/>
          </p:cNvPicPr>
          <p:nvPr/>
        </p:nvPicPr>
        <p:blipFill>
          <a:blip r:embed="rId19"/>
          <a:srcRect/>
          <a:stretch>
            <a:fillRect/>
          </a:stretch>
        </p:blipFill>
        <p:spPr bwMode="auto">
          <a:xfrm>
            <a:off x="242888" y="361950"/>
            <a:ext cx="1614487" cy="341313"/>
          </a:xfrm>
          <a:prstGeom prst="rect">
            <a:avLst/>
          </a:prstGeom>
          <a:noFill/>
          <a:ln w="9525">
            <a:noFill/>
            <a:miter lim="800000"/>
            <a:headEnd/>
            <a:tailEnd/>
          </a:ln>
        </p:spPr>
      </p:pic>
      <p:sp>
        <p:nvSpPr>
          <p:cNvPr id="9" name="TextBox 8"/>
          <p:cNvSpPr txBox="1"/>
          <p:nvPr/>
        </p:nvSpPr>
        <p:spPr>
          <a:xfrm>
            <a:off x="3772699" y="6459379"/>
            <a:ext cx="1876585" cy="246221"/>
          </a:xfrm>
          <a:prstGeom prst="rect">
            <a:avLst/>
          </a:prstGeom>
          <a:noFill/>
        </p:spPr>
        <p:txBody>
          <a:bodyPr wrap="none" rtlCol="0" anchor="ctr">
            <a:spAutoFit/>
          </a:bodyPr>
          <a:lstStyle/>
          <a:p>
            <a:pPr algn="ctr">
              <a:buNone/>
            </a:pPr>
            <a:r>
              <a:rPr lang="en-US" sz="1000" dirty="0" smtClean="0">
                <a:solidFill>
                  <a:schemeClr val="tx1">
                    <a:lumMod val="50000"/>
                    <a:lumOff val="50000"/>
                  </a:schemeClr>
                </a:solidFill>
                <a:latin typeface="Helvetica"/>
                <a:cs typeface="Helvetica"/>
              </a:rPr>
              <a:t>Copyright 2011ThoughtWorks</a:t>
            </a:r>
            <a:endParaRPr lang="en-US" sz="1000" dirty="0">
              <a:solidFill>
                <a:schemeClr val="tx1">
                  <a:lumMod val="50000"/>
                  <a:lumOff val="50000"/>
                </a:schemeClr>
              </a:solidFill>
              <a:latin typeface="Helvetica"/>
              <a:cs typeface="Helvetica"/>
            </a:endParaRPr>
          </a:p>
        </p:txBody>
      </p:sp>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xmlns:p14="http://schemas.microsoft.com/office/powerpoint/2010/main" spd="slow"/>
  <p:timing>
    <p:tnLst>
      <p:par>
        <p:cTn xmlns:p14="http://schemas.microsoft.com/office/powerpoint/2010/main" id="1" dur="indefinite" restart="never" nodeType="tmRoot"/>
      </p:par>
    </p:tnLst>
  </p:timing>
  <p:txStyles>
    <p:titleStyle>
      <a:lvl1pPr algn="r" rtl="0" eaLnBrk="1" fontAlgn="base" hangingPunct="1">
        <a:spcBef>
          <a:spcPct val="0"/>
        </a:spcBef>
        <a:spcAft>
          <a:spcPct val="0"/>
        </a:spcAft>
        <a:defRPr sz="3200" b="1">
          <a:solidFill>
            <a:srgbClr val="F15A22"/>
          </a:solidFill>
          <a:latin typeface="+mj-lt"/>
          <a:ea typeface="Arial" pitchFamily="21" charset="0"/>
          <a:cs typeface="+mj-cs"/>
        </a:defRPr>
      </a:lvl1pPr>
      <a:lvl2pPr algn="l" rtl="0" eaLnBrk="1" fontAlgn="base" hangingPunct="1">
        <a:spcBef>
          <a:spcPct val="0"/>
        </a:spcBef>
        <a:spcAft>
          <a:spcPct val="0"/>
        </a:spcAft>
        <a:defRPr sz="2400" b="1">
          <a:solidFill>
            <a:srgbClr val="F15A22"/>
          </a:solidFill>
          <a:latin typeface="Arial" charset="0"/>
          <a:ea typeface="Arial" pitchFamily="21" charset="0"/>
          <a:cs typeface="Arial" charset="0"/>
        </a:defRPr>
      </a:lvl2pPr>
      <a:lvl3pPr algn="l" rtl="0" eaLnBrk="1" fontAlgn="base" hangingPunct="1">
        <a:spcBef>
          <a:spcPct val="0"/>
        </a:spcBef>
        <a:spcAft>
          <a:spcPct val="0"/>
        </a:spcAft>
        <a:defRPr sz="2400" b="1">
          <a:solidFill>
            <a:srgbClr val="F15A22"/>
          </a:solidFill>
          <a:latin typeface="Arial" charset="0"/>
          <a:ea typeface="Arial" pitchFamily="21" charset="0"/>
          <a:cs typeface="Arial" charset="0"/>
        </a:defRPr>
      </a:lvl3pPr>
      <a:lvl4pPr algn="l" rtl="0" eaLnBrk="1" fontAlgn="base" hangingPunct="1">
        <a:spcBef>
          <a:spcPct val="0"/>
        </a:spcBef>
        <a:spcAft>
          <a:spcPct val="0"/>
        </a:spcAft>
        <a:defRPr sz="2400" b="1">
          <a:solidFill>
            <a:srgbClr val="F15A22"/>
          </a:solidFill>
          <a:latin typeface="Arial" charset="0"/>
          <a:ea typeface="Arial" pitchFamily="21" charset="0"/>
          <a:cs typeface="Arial" charset="0"/>
        </a:defRPr>
      </a:lvl4pPr>
      <a:lvl5pPr algn="l" rtl="0" eaLnBrk="1" fontAlgn="base" hangingPunct="1">
        <a:spcBef>
          <a:spcPct val="0"/>
        </a:spcBef>
        <a:spcAft>
          <a:spcPct val="0"/>
        </a:spcAft>
        <a:defRPr sz="2400" b="1">
          <a:solidFill>
            <a:srgbClr val="F15A22"/>
          </a:solidFill>
          <a:latin typeface="Arial" charset="0"/>
          <a:ea typeface="Arial" pitchFamily="21" charset="0"/>
          <a:cs typeface="Arial" charset="0"/>
        </a:defRPr>
      </a:lvl5pPr>
      <a:lvl6pPr marL="457200" algn="l" rtl="0" eaLnBrk="1" fontAlgn="base" hangingPunct="1">
        <a:spcBef>
          <a:spcPct val="0"/>
        </a:spcBef>
        <a:spcAft>
          <a:spcPct val="0"/>
        </a:spcAft>
        <a:defRPr sz="2400" b="1">
          <a:solidFill>
            <a:srgbClr val="FA9106"/>
          </a:solidFill>
          <a:latin typeface="Arial" charset="0"/>
          <a:cs typeface="Arial" charset="0"/>
        </a:defRPr>
      </a:lvl6pPr>
      <a:lvl7pPr marL="914400" algn="l" rtl="0" eaLnBrk="1" fontAlgn="base" hangingPunct="1">
        <a:spcBef>
          <a:spcPct val="0"/>
        </a:spcBef>
        <a:spcAft>
          <a:spcPct val="0"/>
        </a:spcAft>
        <a:defRPr sz="2400" b="1">
          <a:solidFill>
            <a:srgbClr val="FA9106"/>
          </a:solidFill>
          <a:latin typeface="Arial" charset="0"/>
          <a:cs typeface="Arial" charset="0"/>
        </a:defRPr>
      </a:lvl7pPr>
      <a:lvl8pPr marL="1371600" algn="l" rtl="0" eaLnBrk="1" fontAlgn="base" hangingPunct="1">
        <a:spcBef>
          <a:spcPct val="0"/>
        </a:spcBef>
        <a:spcAft>
          <a:spcPct val="0"/>
        </a:spcAft>
        <a:defRPr sz="2400" b="1">
          <a:solidFill>
            <a:srgbClr val="FA9106"/>
          </a:solidFill>
          <a:latin typeface="Arial" charset="0"/>
          <a:cs typeface="Arial" charset="0"/>
        </a:defRPr>
      </a:lvl8pPr>
      <a:lvl9pPr marL="1828800" algn="l" rtl="0" eaLnBrk="1" fontAlgn="base" hangingPunct="1">
        <a:spcBef>
          <a:spcPct val="0"/>
        </a:spcBef>
        <a:spcAft>
          <a:spcPct val="0"/>
        </a:spcAft>
        <a:defRPr sz="2400" b="1">
          <a:solidFill>
            <a:srgbClr val="FA9106"/>
          </a:solidFill>
          <a:latin typeface="Arial" charset="0"/>
          <a:cs typeface="Arial" charset="0"/>
        </a:defRPr>
      </a:lvl9pPr>
    </p:titleStyle>
    <p:bodyStyle>
      <a:lvl1pPr marL="342900" indent="-342900" algn="l" rtl="0" eaLnBrk="1" fontAlgn="base" hangingPunct="1">
        <a:spcBef>
          <a:spcPct val="20000"/>
        </a:spcBef>
        <a:spcAft>
          <a:spcPct val="0"/>
        </a:spcAft>
        <a:buChar char="•"/>
        <a:defRPr sz="2800">
          <a:solidFill>
            <a:srgbClr val="292929"/>
          </a:solidFill>
          <a:latin typeface="+mn-lt"/>
          <a:ea typeface="Arial" pitchFamily="21" charset="0"/>
          <a:cs typeface="+mn-cs"/>
        </a:defRPr>
      </a:lvl1pPr>
      <a:lvl2pPr marL="742950" indent="-285750" algn="l" rtl="0" eaLnBrk="1" fontAlgn="base" hangingPunct="1">
        <a:spcBef>
          <a:spcPct val="20000"/>
        </a:spcBef>
        <a:spcAft>
          <a:spcPct val="0"/>
        </a:spcAft>
        <a:buClr>
          <a:schemeClr val="accent6">
            <a:lumMod val="60000"/>
            <a:lumOff val="40000"/>
          </a:schemeClr>
        </a:buClr>
        <a:buFont typeface="Wingdings" charset="2"/>
        <a:buChar char="§"/>
        <a:defRPr sz="2400">
          <a:solidFill>
            <a:srgbClr val="292929"/>
          </a:solidFill>
          <a:latin typeface="+mn-lt"/>
          <a:ea typeface="Arial" pitchFamily="21" charset="0"/>
          <a:cs typeface="+mn-cs"/>
        </a:defRPr>
      </a:lvl2pPr>
      <a:lvl3pPr marL="1143000" indent="-228600" algn="l" rtl="0" eaLnBrk="1" fontAlgn="base" hangingPunct="1">
        <a:spcBef>
          <a:spcPct val="20000"/>
        </a:spcBef>
        <a:spcAft>
          <a:spcPct val="0"/>
        </a:spcAft>
        <a:buClr>
          <a:schemeClr val="accent6">
            <a:lumMod val="60000"/>
            <a:lumOff val="40000"/>
          </a:schemeClr>
        </a:buClr>
        <a:buFont typeface="Courier New"/>
        <a:buChar char="o"/>
        <a:defRPr sz="2000">
          <a:solidFill>
            <a:srgbClr val="292929"/>
          </a:solidFill>
          <a:latin typeface="+mn-lt"/>
          <a:ea typeface="Arial" pitchFamily="21" charset="0"/>
          <a:cs typeface="+mn-cs"/>
        </a:defRPr>
      </a:lvl3pPr>
      <a:lvl4pPr marL="1600200" indent="-228600" algn="l" rtl="0" eaLnBrk="1" fontAlgn="base" hangingPunct="1">
        <a:spcBef>
          <a:spcPct val="20000"/>
        </a:spcBef>
        <a:spcAft>
          <a:spcPct val="0"/>
        </a:spcAft>
        <a:buClr>
          <a:schemeClr val="accent6">
            <a:lumMod val="40000"/>
            <a:lumOff val="60000"/>
          </a:schemeClr>
        </a:buClr>
        <a:buFont typeface="Arial"/>
        <a:buChar char="•"/>
        <a:defRPr sz="1600">
          <a:solidFill>
            <a:srgbClr val="292929"/>
          </a:solidFill>
          <a:latin typeface="+mn-lt"/>
          <a:ea typeface="Arial" pitchFamily="21" charset="0"/>
          <a:cs typeface="+mn-cs"/>
        </a:defRPr>
      </a:lvl4pPr>
      <a:lvl5pPr marL="2057400" indent="-228600" algn="l" rtl="0" eaLnBrk="1" fontAlgn="base" hangingPunct="1">
        <a:spcBef>
          <a:spcPct val="20000"/>
        </a:spcBef>
        <a:spcAft>
          <a:spcPct val="0"/>
        </a:spcAft>
        <a:buClr>
          <a:schemeClr val="accent6">
            <a:lumMod val="40000"/>
            <a:lumOff val="60000"/>
          </a:schemeClr>
        </a:buClr>
        <a:buFont typeface="Wingdings" charset="2"/>
        <a:buChar char="§"/>
        <a:defRPr sz="1600">
          <a:solidFill>
            <a:srgbClr val="292929"/>
          </a:solidFill>
          <a:latin typeface="+mn-lt"/>
          <a:ea typeface="Arial" pitchFamily="21" charset="0"/>
          <a:cs typeface="+mn-cs"/>
        </a:defRPr>
      </a:lvl5pPr>
      <a:lvl6pPr marL="2514600" indent="-228600" algn="l" rtl="0" eaLnBrk="1" fontAlgn="base" hangingPunct="1">
        <a:spcBef>
          <a:spcPct val="20000"/>
        </a:spcBef>
        <a:spcAft>
          <a:spcPct val="0"/>
        </a:spcAft>
        <a:buChar char="»"/>
        <a:defRPr sz="1600">
          <a:solidFill>
            <a:srgbClr val="292929"/>
          </a:solidFill>
          <a:latin typeface="+mn-lt"/>
          <a:cs typeface="+mn-cs"/>
        </a:defRPr>
      </a:lvl6pPr>
      <a:lvl7pPr marL="2971800" indent="-228600" algn="l" rtl="0" eaLnBrk="1" fontAlgn="base" hangingPunct="1">
        <a:spcBef>
          <a:spcPct val="20000"/>
        </a:spcBef>
        <a:spcAft>
          <a:spcPct val="0"/>
        </a:spcAft>
        <a:buChar char="»"/>
        <a:defRPr sz="1600">
          <a:solidFill>
            <a:srgbClr val="292929"/>
          </a:solidFill>
          <a:latin typeface="+mn-lt"/>
          <a:cs typeface="+mn-cs"/>
        </a:defRPr>
      </a:lvl7pPr>
      <a:lvl8pPr marL="3429000" indent="-228600" algn="l" rtl="0" eaLnBrk="1" fontAlgn="base" hangingPunct="1">
        <a:spcBef>
          <a:spcPct val="20000"/>
        </a:spcBef>
        <a:spcAft>
          <a:spcPct val="0"/>
        </a:spcAft>
        <a:buChar char="»"/>
        <a:defRPr sz="1600">
          <a:solidFill>
            <a:srgbClr val="292929"/>
          </a:solidFill>
          <a:latin typeface="+mn-lt"/>
          <a:cs typeface="+mn-cs"/>
        </a:defRPr>
      </a:lvl8pPr>
      <a:lvl9pPr marL="3886200" indent="-228600" algn="l" rtl="0" eaLnBrk="1" fontAlgn="base" hangingPunct="1">
        <a:spcBef>
          <a:spcPct val="20000"/>
        </a:spcBef>
        <a:spcAft>
          <a:spcPct val="0"/>
        </a:spcAft>
        <a:buChar char="»"/>
        <a:defRPr sz="1600">
          <a:solidFill>
            <a:srgbClr val="292929"/>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jpeg"/><Relationship Id="rId3" Type="http://schemas.openxmlformats.org/officeDocument/2006/relationships/image" Target="../media/image1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7.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28.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9.png"/><Relationship Id="rId3" Type="http://schemas.openxmlformats.org/officeDocument/2006/relationships/image" Target="../media/image3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1.png"/></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7.xml"/><Relationship Id="rId2" Type="http://schemas.openxmlformats.org/officeDocument/2006/relationships/image" Target="../media/image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7.png"/></Relationships>
</file>

<file path=ppt/slides/_rels/slide7.xml.rels><?xml version="1.0" encoding="UTF-8" standalone="yes"?>
<Relationships xmlns="http://schemas.openxmlformats.org/package/2006/relationships"><Relationship Id="rId11" Type="http://schemas.openxmlformats.org/officeDocument/2006/relationships/diagramData" Target="../diagrams/data2.xml"/><Relationship Id="rId12" Type="http://schemas.openxmlformats.org/officeDocument/2006/relationships/diagramLayout" Target="../diagrams/layout2.xml"/><Relationship Id="rId13" Type="http://schemas.openxmlformats.org/officeDocument/2006/relationships/diagramQuickStyle" Target="../diagrams/quickStyle2.xml"/><Relationship Id="rId14" Type="http://schemas.openxmlformats.org/officeDocument/2006/relationships/diagramColors" Target="../diagrams/colors2.xml"/><Relationship Id="rId15" Type="http://schemas.microsoft.com/office/2007/relationships/diagramDrawing" Target="../diagrams/drawing2.xml"/><Relationship Id="rId1" Type="http://schemas.openxmlformats.org/officeDocument/2006/relationships/tags" Target="../tags/tag1.xml"/><Relationship Id="rId2" Type="http://schemas.openxmlformats.org/officeDocument/2006/relationships/slideLayout" Target="../slideLayouts/slideLayout18.xml"/><Relationship Id="rId3" Type="http://schemas.openxmlformats.org/officeDocument/2006/relationships/notesSlide" Target="../notesSlides/notesSlide3.xml"/><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1.jpeg"/><Relationship Id="rId1" Type="http://schemas.openxmlformats.org/officeDocument/2006/relationships/tags" Target="../tags/tag2.xml"/><Relationship Id="rId2"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2288"/>
            <a:ext cx="7772400" cy="1470025"/>
          </a:xfrm>
        </p:spPr>
        <p:txBody>
          <a:bodyPr/>
          <a:lstStyle/>
          <a:p>
            <a:r>
              <a:rPr lang="en-US" dirty="0"/>
              <a:t>Agile Development Practices</a:t>
            </a:r>
            <a:endParaRPr lang="en-US" dirty="0">
              <a:cs typeface="Marydale"/>
            </a:endParaRPr>
          </a:p>
        </p:txBody>
      </p:sp>
      <p:sp>
        <p:nvSpPr>
          <p:cNvPr id="3" name="Subtitle 2"/>
          <p:cNvSpPr>
            <a:spLocks noGrp="1"/>
          </p:cNvSpPr>
          <p:nvPr>
            <p:ph type="subTitle" idx="1"/>
          </p:nvPr>
        </p:nvSpPr>
        <p:spPr>
          <a:xfrm>
            <a:off x="1371600" y="4250302"/>
            <a:ext cx="6400800" cy="1752600"/>
          </a:xfrm>
        </p:spPr>
        <p:txBody>
          <a:bodyPr/>
          <a:lstStyle/>
          <a:p>
            <a:r>
              <a:rPr lang="en-US" dirty="0" smtClean="0">
                <a:solidFill>
                  <a:srgbClr val="333333"/>
                </a:solidFill>
                <a:latin typeface="CamingoDos Pro Regular"/>
                <a:cs typeface="CamingoDos Pro Regular"/>
              </a:rPr>
              <a:t>A course from </a:t>
            </a:r>
          </a:p>
          <a:p>
            <a:r>
              <a:rPr lang="en-US" dirty="0" smtClean="0">
                <a:solidFill>
                  <a:srgbClr val="333333"/>
                </a:solidFill>
                <a:latin typeface="CamingoDos Pro Regular"/>
                <a:cs typeface="CamingoDos Pro Regular"/>
              </a:rPr>
              <a:t>ThoughtWorks Studios</a:t>
            </a:r>
            <a:endParaRPr lang="en-US" dirty="0">
              <a:latin typeface="CamingoDos Pro Regular"/>
              <a:cs typeface="CamingoDos Pro Regular"/>
            </a:endParaRPr>
          </a:p>
        </p:txBody>
      </p:sp>
      <p:pic>
        <p:nvPicPr>
          <p:cNvPr id="4" name="Picture 3" descr="logo_bl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610151"/>
            <a:ext cx="2036709" cy="855137"/>
          </a:xfrm>
          <a:prstGeom prst="rect">
            <a:avLst/>
          </a:prstGeom>
        </p:spPr>
      </p:pic>
      <p:grpSp>
        <p:nvGrpSpPr>
          <p:cNvPr id="14" name="Group 13"/>
          <p:cNvGrpSpPr/>
          <p:nvPr/>
        </p:nvGrpSpPr>
        <p:grpSpPr>
          <a:xfrm>
            <a:off x="3920797" y="825890"/>
            <a:ext cx="4537403" cy="465441"/>
            <a:chOff x="3920797" y="825890"/>
            <a:chExt cx="4537403" cy="465441"/>
          </a:xfrm>
        </p:grpSpPr>
        <p:pic>
          <p:nvPicPr>
            <p:cNvPr id="5" name="Picture 4" descr="logo_mingle_bl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797" y="825890"/>
              <a:ext cx="1772641" cy="457932"/>
            </a:xfrm>
            <a:prstGeom prst="rect">
              <a:avLst/>
            </a:prstGeom>
          </p:spPr>
        </p:pic>
        <p:pic>
          <p:nvPicPr>
            <p:cNvPr id="6" name="Picture 5" descr="logo_twist_bla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4936" y="825890"/>
              <a:ext cx="1370241" cy="435144"/>
            </a:xfrm>
            <a:prstGeom prst="rect">
              <a:avLst/>
            </a:prstGeom>
          </p:spPr>
        </p:pic>
        <p:pic>
          <p:nvPicPr>
            <p:cNvPr id="7" name="Picture 6" descr="logo_go_blac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1618" y="825890"/>
              <a:ext cx="1036582" cy="465441"/>
            </a:xfrm>
            <a:prstGeom prst="rect">
              <a:avLst/>
            </a:prstGeom>
          </p:spPr>
        </p:pic>
      </p:grpSp>
      <p:cxnSp>
        <p:nvCxnSpPr>
          <p:cNvPr id="10" name="Straight Connector 9"/>
          <p:cNvCxnSpPr/>
          <p:nvPr/>
        </p:nvCxnSpPr>
        <p:spPr>
          <a:xfrm>
            <a:off x="685800" y="1935959"/>
            <a:ext cx="7772400" cy="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39469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We Here?</a:t>
            </a:r>
            <a:endParaRPr lang="en-US" dirty="0"/>
          </a:p>
        </p:txBody>
      </p:sp>
      <p:sp>
        <p:nvSpPr>
          <p:cNvPr id="4" name="Content Placeholder 4"/>
          <p:cNvSpPr txBox="1">
            <a:spLocks/>
          </p:cNvSpPr>
          <p:nvPr/>
        </p:nvSpPr>
        <p:spPr>
          <a:xfrm>
            <a:off x="0" y="1600200"/>
            <a:ext cx="2179052" cy="457200"/>
          </a:xfrm>
          <a:prstGeom prst="rect">
            <a:avLst/>
          </a:prstGeom>
        </p:spPr>
        <p:txBody>
          <a:bodyPr/>
          <a:lstStyle>
            <a:lvl1pPr marL="342900" indent="-342900" algn="l" rtl="0" eaLnBrk="1" fontAlgn="base" hangingPunct="1">
              <a:spcBef>
                <a:spcPct val="20000"/>
              </a:spcBef>
              <a:spcAft>
                <a:spcPct val="0"/>
              </a:spcAft>
              <a:buChar char="•"/>
              <a:defRPr sz="2800">
                <a:solidFill>
                  <a:srgbClr val="292929"/>
                </a:solidFill>
                <a:latin typeface="+mn-lt"/>
                <a:ea typeface="Arial" pitchFamily="21" charset="0"/>
                <a:cs typeface="+mn-cs"/>
              </a:defRPr>
            </a:lvl1pPr>
            <a:lvl2pPr marL="742950" indent="-285750" algn="l" rtl="0" eaLnBrk="1" fontAlgn="base" hangingPunct="1">
              <a:spcBef>
                <a:spcPct val="20000"/>
              </a:spcBef>
              <a:spcAft>
                <a:spcPct val="0"/>
              </a:spcAft>
              <a:buClr>
                <a:schemeClr val="accent6">
                  <a:lumMod val="60000"/>
                  <a:lumOff val="40000"/>
                </a:schemeClr>
              </a:buClr>
              <a:buFont typeface="Wingdings" charset="2"/>
              <a:buChar char="§"/>
              <a:defRPr sz="2400">
                <a:solidFill>
                  <a:srgbClr val="292929"/>
                </a:solidFill>
                <a:latin typeface="+mn-lt"/>
                <a:ea typeface="Arial" pitchFamily="21" charset="0"/>
                <a:cs typeface="+mn-cs"/>
              </a:defRPr>
            </a:lvl2pPr>
            <a:lvl3pPr marL="1143000" indent="-228600" algn="l" rtl="0" eaLnBrk="1" fontAlgn="base" hangingPunct="1">
              <a:spcBef>
                <a:spcPct val="20000"/>
              </a:spcBef>
              <a:spcAft>
                <a:spcPct val="0"/>
              </a:spcAft>
              <a:buClr>
                <a:schemeClr val="accent6">
                  <a:lumMod val="60000"/>
                  <a:lumOff val="40000"/>
                </a:schemeClr>
              </a:buClr>
              <a:buFont typeface="Courier New"/>
              <a:buChar char="o"/>
              <a:defRPr sz="2000">
                <a:solidFill>
                  <a:srgbClr val="292929"/>
                </a:solidFill>
                <a:latin typeface="+mn-lt"/>
                <a:ea typeface="Arial" pitchFamily="21" charset="0"/>
                <a:cs typeface="+mn-cs"/>
              </a:defRPr>
            </a:lvl3pPr>
            <a:lvl4pPr marL="1600200" indent="-228600" algn="l" rtl="0" eaLnBrk="1" fontAlgn="base" hangingPunct="1">
              <a:spcBef>
                <a:spcPct val="20000"/>
              </a:spcBef>
              <a:spcAft>
                <a:spcPct val="0"/>
              </a:spcAft>
              <a:buClr>
                <a:schemeClr val="accent6">
                  <a:lumMod val="40000"/>
                  <a:lumOff val="60000"/>
                </a:schemeClr>
              </a:buClr>
              <a:buFont typeface="Arial"/>
              <a:buChar char="•"/>
              <a:defRPr sz="1600">
                <a:solidFill>
                  <a:srgbClr val="292929"/>
                </a:solidFill>
                <a:latin typeface="+mn-lt"/>
                <a:ea typeface="Arial" pitchFamily="21" charset="0"/>
                <a:cs typeface="+mn-cs"/>
              </a:defRPr>
            </a:lvl4pPr>
            <a:lvl5pPr marL="2057400" indent="-228600" algn="l" rtl="0" eaLnBrk="1" fontAlgn="base" hangingPunct="1">
              <a:spcBef>
                <a:spcPct val="20000"/>
              </a:spcBef>
              <a:spcAft>
                <a:spcPct val="0"/>
              </a:spcAft>
              <a:buClr>
                <a:schemeClr val="accent6">
                  <a:lumMod val="40000"/>
                  <a:lumOff val="60000"/>
                </a:schemeClr>
              </a:buClr>
              <a:buFont typeface="Wingdings" charset="2"/>
              <a:buChar char="§"/>
              <a:defRPr sz="1600">
                <a:solidFill>
                  <a:srgbClr val="292929"/>
                </a:solidFill>
                <a:latin typeface="+mn-lt"/>
                <a:ea typeface="Arial" pitchFamily="21" charset="0"/>
                <a:cs typeface="+mn-cs"/>
              </a:defRPr>
            </a:lvl5pPr>
            <a:lvl6pPr marL="2514600" indent="-228600" algn="l" rtl="0" eaLnBrk="1" fontAlgn="base" hangingPunct="1">
              <a:spcBef>
                <a:spcPct val="20000"/>
              </a:spcBef>
              <a:spcAft>
                <a:spcPct val="0"/>
              </a:spcAft>
              <a:buChar char="»"/>
              <a:defRPr sz="1600">
                <a:solidFill>
                  <a:srgbClr val="292929"/>
                </a:solidFill>
                <a:latin typeface="+mn-lt"/>
                <a:cs typeface="+mn-cs"/>
              </a:defRPr>
            </a:lvl6pPr>
            <a:lvl7pPr marL="2971800" indent="-228600" algn="l" rtl="0" eaLnBrk="1" fontAlgn="base" hangingPunct="1">
              <a:spcBef>
                <a:spcPct val="20000"/>
              </a:spcBef>
              <a:spcAft>
                <a:spcPct val="0"/>
              </a:spcAft>
              <a:buChar char="»"/>
              <a:defRPr sz="1600">
                <a:solidFill>
                  <a:srgbClr val="292929"/>
                </a:solidFill>
                <a:latin typeface="+mn-lt"/>
                <a:cs typeface="+mn-cs"/>
              </a:defRPr>
            </a:lvl7pPr>
            <a:lvl8pPr marL="3429000" indent="-228600" algn="l" rtl="0" eaLnBrk="1" fontAlgn="base" hangingPunct="1">
              <a:spcBef>
                <a:spcPct val="20000"/>
              </a:spcBef>
              <a:spcAft>
                <a:spcPct val="0"/>
              </a:spcAft>
              <a:buChar char="»"/>
              <a:defRPr sz="1600">
                <a:solidFill>
                  <a:srgbClr val="292929"/>
                </a:solidFill>
                <a:latin typeface="+mn-lt"/>
                <a:cs typeface="+mn-cs"/>
              </a:defRPr>
            </a:lvl8pPr>
            <a:lvl9pPr marL="3886200" indent="-228600" algn="l" rtl="0" eaLnBrk="1" fontAlgn="base" hangingPunct="1">
              <a:spcBef>
                <a:spcPct val="20000"/>
              </a:spcBef>
              <a:spcAft>
                <a:spcPct val="0"/>
              </a:spcAft>
              <a:buChar char="»"/>
              <a:defRPr sz="1600">
                <a:solidFill>
                  <a:srgbClr val="292929"/>
                </a:solidFill>
                <a:latin typeface="+mn-lt"/>
                <a:cs typeface="+mn-cs"/>
              </a:defRPr>
            </a:lvl9pPr>
          </a:lstStyle>
          <a:p>
            <a:pPr algn="ctr">
              <a:buFontTx/>
              <a:buNone/>
            </a:pPr>
            <a:r>
              <a:rPr lang="en-US" dirty="0" smtClean="0"/>
              <a:t>Hopes</a:t>
            </a:r>
            <a:endParaRPr lang="en-US" dirty="0"/>
          </a:p>
        </p:txBody>
      </p:sp>
      <p:sp>
        <p:nvSpPr>
          <p:cNvPr id="5" name="Content Placeholder 5"/>
          <p:cNvSpPr txBox="1">
            <a:spLocks/>
          </p:cNvSpPr>
          <p:nvPr/>
        </p:nvSpPr>
        <p:spPr bwMode="auto">
          <a:xfrm>
            <a:off x="7313802" y="1600200"/>
            <a:ext cx="2046287"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292929"/>
                </a:solidFill>
                <a:latin typeface="+mn-lt"/>
                <a:ea typeface="Arial" pitchFamily="21" charset="0"/>
                <a:cs typeface="+mn-cs"/>
              </a:defRPr>
            </a:lvl1pPr>
            <a:lvl2pPr marL="742950" indent="-285750" algn="l" rtl="0" eaLnBrk="1" fontAlgn="base" hangingPunct="1">
              <a:spcBef>
                <a:spcPct val="20000"/>
              </a:spcBef>
              <a:spcAft>
                <a:spcPct val="0"/>
              </a:spcAft>
              <a:buClr>
                <a:schemeClr val="accent6">
                  <a:lumMod val="60000"/>
                  <a:lumOff val="40000"/>
                </a:schemeClr>
              </a:buClr>
              <a:buFont typeface="Wingdings" charset="2"/>
              <a:buChar char="§"/>
              <a:defRPr sz="2400">
                <a:solidFill>
                  <a:srgbClr val="292929"/>
                </a:solidFill>
                <a:latin typeface="+mn-lt"/>
                <a:ea typeface="Arial" pitchFamily="21" charset="0"/>
                <a:cs typeface="+mn-cs"/>
              </a:defRPr>
            </a:lvl2pPr>
            <a:lvl3pPr marL="1143000" indent="-228600" algn="l" rtl="0" eaLnBrk="1" fontAlgn="base" hangingPunct="1">
              <a:spcBef>
                <a:spcPct val="20000"/>
              </a:spcBef>
              <a:spcAft>
                <a:spcPct val="0"/>
              </a:spcAft>
              <a:buClr>
                <a:schemeClr val="accent6">
                  <a:lumMod val="60000"/>
                  <a:lumOff val="40000"/>
                </a:schemeClr>
              </a:buClr>
              <a:buFont typeface="Courier New"/>
              <a:buChar char="o"/>
              <a:defRPr sz="2000">
                <a:solidFill>
                  <a:srgbClr val="292929"/>
                </a:solidFill>
                <a:latin typeface="+mn-lt"/>
                <a:ea typeface="Arial" pitchFamily="21" charset="0"/>
                <a:cs typeface="+mn-cs"/>
              </a:defRPr>
            </a:lvl3pPr>
            <a:lvl4pPr marL="1600200" indent="-228600" algn="l" rtl="0" eaLnBrk="1" fontAlgn="base" hangingPunct="1">
              <a:spcBef>
                <a:spcPct val="20000"/>
              </a:spcBef>
              <a:spcAft>
                <a:spcPct val="0"/>
              </a:spcAft>
              <a:buClr>
                <a:schemeClr val="accent6">
                  <a:lumMod val="40000"/>
                  <a:lumOff val="60000"/>
                </a:schemeClr>
              </a:buClr>
              <a:buFont typeface="Arial"/>
              <a:buChar char="•"/>
              <a:defRPr sz="1600">
                <a:solidFill>
                  <a:srgbClr val="292929"/>
                </a:solidFill>
                <a:latin typeface="+mn-lt"/>
                <a:ea typeface="Arial" pitchFamily="21" charset="0"/>
                <a:cs typeface="+mn-cs"/>
              </a:defRPr>
            </a:lvl4pPr>
            <a:lvl5pPr marL="2057400" indent="-228600" algn="l" rtl="0" eaLnBrk="1" fontAlgn="base" hangingPunct="1">
              <a:spcBef>
                <a:spcPct val="20000"/>
              </a:spcBef>
              <a:spcAft>
                <a:spcPct val="0"/>
              </a:spcAft>
              <a:buClr>
                <a:schemeClr val="accent6">
                  <a:lumMod val="40000"/>
                  <a:lumOff val="60000"/>
                </a:schemeClr>
              </a:buClr>
              <a:buFont typeface="Wingdings" charset="2"/>
              <a:buChar char="§"/>
              <a:defRPr sz="1600">
                <a:solidFill>
                  <a:srgbClr val="292929"/>
                </a:solidFill>
                <a:latin typeface="+mn-lt"/>
                <a:ea typeface="Arial" pitchFamily="21" charset="0"/>
                <a:cs typeface="+mn-cs"/>
              </a:defRPr>
            </a:lvl5pPr>
            <a:lvl6pPr marL="2514600" indent="-228600" algn="l" rtl="0" eaLnBrk="1" fontAlgn="base" hangingPunct="1">
              <a:spcBef>
                <a:spcPct val="20000"/>
              </a:spcBef>
              <a:spcAft>
                <a:spcPct val="0"/>
              </a:spcAft>
              <a:buChar char="»"/>
              <a:defRPr sz="1600">
                <a:solidFill>
                  <a:srgbClr val="292929"/>
                </a:solidFill>
                <a:latin typeface="+mn-lt"/>
                <a:cs typeface="+mn-cs"/>
              </a:defRPr>
            </a:lvl6pPr>
            <a:lvl7pPr marL="2971800" indent="-228600" algn="l" rtl="0" eaLnBrk="1" fontAlgn="base" hangingPunct="1">
              <a:spcBef>
                <a:spcPct val="20000"/>
              </a:spcBef>
              <a:spcAft>
                <a:spcPct val="0"/>
              </a:spcAft>
              <a:buChar char="»"/>
              <a:defRPr sz="1600">
                <a:solidFill>
                  <a:srgbClr val="292929"/>
                </a:solidFill>
                <a:latin typeface="+mn-lt"/>
                <a:cs typeface="+mn-cs"/>
              </a:defRPr>
            </a:lvl7pPr>
            <a:lvl8pPr marL="3429000" indent="-228600" algn="l" rtl="0" eaLnBrk="1" fontAlgn="base" hangingPunct="1">
              <a:spcBef>
                <a:spcPct val="20000"/>
              </a:spcBef>
              <a:spcAft>
                <a:spcPct val="0"/>
              </a:spcAft>
              <a:buChar char="»"/>
              <a:defRPr sz="1600">
                <a:solidFill>
                  <a:srgbClr val="292929"/>
                </a:solidFill>
                <a:latin typeface="+mn-lt"/>
                <a:cs typeface="+mn-cs"/>
              </a:defRPr>
            </a:lvl8pPr>
            <a:lvl9pPr marL="3886200" indent="-228600" algn="l" rtl="0" eaLnBrk="1" fontAlgn="base" hangingPunct="1">
              <a:spcBef>
                <a:spcPct val="20000"/>
              </a:spcBef>
              <a:spcAft>
                <a:spcPct val="0"/>
              </a:spcAft>
              <a:buChar char="»"/>
              <a:defRPr sz="1600">
                <a:solidFill>
                  <a:srgbClr val="292929"/>
                </a:solidFill>
                <a:latin typeface="+mn-lt"/>
                <a:cs typeface="+mn-cs"/>
              </a:defRPr>
            </a:lvl9pPr>
          </a:lstStyle>
          <a:p>
            <a:pPr algn="ctr">
              <a:buFontTx/>
              <a:buNone/>
            </a:pPr>
            <a:r>
              <a:rPr lang="en-US" dirty="0" smtClean="0"/>
              <a:t>Concerns</a:t>
            </a:r>
            <a:endParaRPr lang="en-US" dirty="0"/>
          </a:p>
        </p:txBody>
      </p:sp>
      <p:pic>
        <p:nvPicPr>
          <p:cNvPr id="6" name="Picture 5" descr="brother-in-law2_happy.jpg"/>
          <p:cNvPicPr>
            <a:picLocks noChangeAspect="1"/>
          </p:cNvPicPr>
          <p:nvPr/>
        </p:nvPicPr>
        <p:blipFill>
          <a:blip r:embed="rId2">
            <a:clrChange>
              <a:clrFrom>
                <a:srgbClr val="FFFFFF"/>
              </a:clrFrom>
              <a:clrTo>
                <a:srgbClr val="FFFFFF">
                  <a:alpha val="0"/>
                </a:srgbClr>
              </a:clrTo>
            </a:clrChange>
          </a:blip>
          <a:stretch>
            <a:fillRect/>
          </a:stretch>
        </p:blipFill>
        <p:spPr>
          <a:xfrm>
            <a:off x="1675099" y="1600200"/>
            <a:ext cx="2124206" cy="4191000"/>
          </a:xfrm>
          <a:prstGeom prst="rect">
            <a:avLst/>
          </a:prstGeom>
          <a:effectLst>
            <a:outerShdw blurRad="50800" dist="38100" dir="2700000">
              <a:srgbClr val="000000">
                <a:alpha val="43000"/>
              </a:srgbClr>
            </a:outerShdw>
          </a:effectLst>
        </p:spPr>
      </p:pic>
      <p:pic>
        <p:nvPicPr>
          <p:cNvPr id="7" name="Picture 6" descr="brother-in-law1_concerned_trimmed.jpg"/>
          <p:cNvPicPr>
            <a:picLocks noChangeAspect="1"/>
          </p:cNvPicPr>
          <p:nvPr/>
        </p:nvPicPr>
        <p:blipFill>
          <a:blip r:embed="rId3">
            <a:clrChange>
              <a:clrFrom>
                <a:srgbClr val="FFFFFF"/>
              </a:clrFrom>
              <a:clrTo>
                <a:srgbClr val="FFFFFF">
                  <a:alpha val="0"/>
                </a:srgbClr>
              </a:clrTo>
            </a:clrChange>
          </a:blip>
          <a:stretch>
            <a:fillRect/>
          </a:stretch>
        </p:blipFill>
        <p:spPr>
          <a:xfrm>
            <a:off x="6008688" y="1600200"/>
            <a:ext cx="1305114" cy="4191000"/>
          </a:xfrm>
          <a:prstGeom prst="rect">
            <a:avLst/>
          </a:prstGeom>
          <a:effectLst>
            <a:outerShdw blurRad="50800" dist="38100" dir="2700000">
              <a:srgbClr val="000000">
                <a:alpha val="43000"/>
              </a:srgbClr>
            </a:outerShdw>
          </a:effectLst>
        </p:spPr>
      </p:pic>
    </p:spTree>
    <p:extLst>
      <p:ext uri="{BB962C8B-B14F-4D97-AF65-F5344CB8AC3E}">
        <p14:creationId xmlns:p14="http://schemas.microsoft.com/office/powerpoint/2010/main" val="294397095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 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10000"/>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Helps with apps that have many cross-cutting concerns</a:t>
            </a:r>
          </a:p>
          <a:p>
            <a:pPr marL="704814" lvl="1" indent="-285736">
              <a:spcBef>
                <a:spcPts val="799"/>
              </a:spcBef>
              <a:buFont typeface="Wingdings" charset="0"/>
              <a:buChar char="§"/>
              <a:defRPr/>
            </a:pPr>
            <a:r>
              <a:rPr lang="en-US" dirty="0"/>
              <a:t>Tests don’t represent the structure of the application, which is likely to change</a:t>
            </a:r>
          </a:p>
          <a:p>
            <a:pPr marL="704814" lvl="1" indent="-285736">
              <a:spcBef>
                <a:spcPts val="799"/>
              </a:spcBef>
              <a:buFont typeface="Wingdings" charset="0"/>
              <a:buChar char="§"/>
              <a:defRPr/>
            </a:pPr>
            <a:r>
              <a:rPr lang="en-US" dirty="0"/>
              <a:t>Easy for new users to pick up</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Not as elegant as the Page Object Pattern</a:t>
            </a:r>
          </a:p>
          <a:p>
            <a:pPr marL="704814" lvl="1" indent="-285736">
              <a:spcBef>
                <a:spcPts val="799"/>
              </a:spcBef>
              <a:buFont typeface="Wingdings" charset="0"/>
              <a:buChar char="§"/>
              <a:defRPr/>
            </a:pPr>
            <a:r>
              <a:rPr lang="en-US" dirty="0"/>
              <a:t>More work to </a:t>
            </a:r>
            <a:r>
              <a:rPr lang="en-US" dirty="0" smtClean="0"/>
              <a:t>maintain</a:t>
            </a:r>
            <a:endParaRPr lang="en-US" dirty="0"/>
          </a:p>
        </p:txBody>
      </p:sp>
      <p:sp>
        <p:nvSpPr>
          <p:cNvPr id="3" name="Slide Number Placeholder 2"/>
          <p:cNvSpPr>
            <a:spLocks noGrp="1"/>
          </p:cNvSpPr>
          <p:nvPr>
            <p:ph type="sldNum" sz="quarter" idx="4294967295"/>
          </p:nvPr>
        </p:nvSpPr>
        <p:spPr>
          <a:xfrm>
            <a:off x="6440488" y="6472238"/>
            <a:ext cx="2133600" cy="188912"/>
          </a:xfrm>
          <a:prstGeom prst="rect">
            <a:avLst/>
          </a:prstGeom>
        </p:spPr>
        <p:txBody>
          <a:bodyPr/>
          <a:lstStyle/>
          <a:p>
            <a:fld id="{DBF93456-1E22-C641-A4C5-062692281B3E}" type="slidenum">
              <a:rPr lang="en-US" smtClean="0"/>
              <a:pPr/>
              <a:t>100</a:t>
            </a:fld>
            <a:endParaRPr lang="en-US" sz="100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1473910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 Object Pattern</a:t>
            </a:r>
            <a:endParaRPr lang="en-US" sz="2000" b="0" i="1" dirty="0">
              <a:solidFill>
                <a:schemeClr val="tx1"/>
              </a:solidFill>
            </a:endParaRPr>
          </a:p>
        </p:txBody>
      </p:sp>
      <p:sp>
        <p:nvSpPr>
          <p:cNvPr id="3" name="Slide Number Placeholder 2"/>
          <p:cNvSpPr>
            <a:spLocks noGrp="1"/>
          </p:cNvSpPr>
          <p:nvPr>
            <p:ph type="sldNum" sz="quarter" idx="4294967295"/>
          </p:nvPr>
        </p:nvSpPr>
        <p:spPr>
          <a:xfrm>
            <a:off x="6440488" y="6472238"/>
            <a:ext cx="2133600" cy="188912"/>
          </a:xfrm>
          <a:prstGeom prst="rect">
            <a:avLst/>
          </a:prstGeom>
        </p:spPr>
        <p:txBody>
          <a:bodyPr/>
          <a:lstStyle/>
          <a:p>
            <a:pPr algn="ctr"/>
            <a:fld id="{DBF93456-1E22-C641-A4C5-062692281B3E}" type="slidenum">
              <a:rPr lang="en-US" sz="3200" smtClean="0"/>
              <a:pPr algn="ctr"/>
              <a:t>101</a:t>
            </a:fld>
            <a:endParaRPr lang="en-US" sz="3200"/>
          </a:p>
        </p:txBody>
      </p:sp>
      <p:sp>
        <p:nvSpPr>
          <p:cNvPr id="7" name="Rectangle 4"/>
          <p:cNvSpPr>
            <a:spLocks noChangeArrowheads="1"/>
          </p:cNvSpPr>
          <p:nvPr/>
        </p:nvSpPr>
        <p:spPr bwMode="auto">
          <a:xfrm>
            <a:off x="1547243" y="1124744"/>
            <a:ext cx="1896813"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ACTIONS</a:t>
            </a:r>
          </a:p>
        </p:txBody>
      </p:sp>
      <p:sp>
        <p:nvSpPr>
          <p:cNvPr id="8" name="Rectangle 5"/>
          <p:cNvSpPr>
            <a:spLocks noChangeArrowheads="1"/>
          </p:cNvSpPr>
          <p:nvPr/>
        </p:nvSpPr>
        <p:spPr bwMode="auto">
          <a:xfrm>
            <a:off x="70733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a:t>
            </a:r>
          </a:p>
        </p:txBody>
      </p:sp>
      <p:sp>
        <p:nvSpPr>
          <p:cNvPr id="9" name="Rectangle 7"/>
          <p:cNvSpPr>
            <a:spLocks noChangeArrowheads="1"/>
          </p:cNvSpPr>
          <p:nvPr/>
        </p:nvSpPr>
        <p:spPr bwMode="auto">
          <a:xfrm>
            <a:off x="70733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a:t>
            </a:r>
          </a:p>
        </p:txBody>
      </p:sp>
      <p:sp>
        <p:nvSpPr>
          <p:cNvPr id="10" name="Rectangle 9"/>
          <p:cNvSpPr>
            <a:spLocks noChangeArrowheads="1"/>
          </p:cNvSpPr>
          <p:nvPr/>
        </p:nvSpPr>
        <p:spPr bwMode="auto">
          <a:xfrm>
            <a:off x="70733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a:t>
            </a:r>
          </a:p>
        </p:txBody>
      </p:sp>
      <p:sp>
        <p:nvSpPr>
          <p:cNvPr id="11" name="Rectangle 10"/>
          <p:cNvSpPr>
            <a:spLocks noChangeArrowheads="1"/>
          </p:cNvSpPr>
          <p:nvPr/>
        </p:nvSpPr>
        <p:spPr bwMode="auto">
          <a:xfrm>
            <a:off x="70733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a:t>
            </a:r>
          </a:p>
        </p:txBody>
      </p:sp>
      <p:sp>
        <p:nvSpPr>
          <p:cNvPr id="12" name="Rectangle 11"/>
          <p:cNvSpPr>
            <a:spLocks noChangeArrowheads="1"/>
          </p:cNvSpPr>
          <p:nvPr/>
        </p:nvSpPr>
        <p:spPr bwMode="auto">
          <a:xfrm>
            <a:off x="493204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Movie</a:t>
            </a:r>
          </a:p>
        </p:txBody>
      </p:sp>
      <p:sp>
        <p:nvSpPr>
          <p:cNvPr id="13" name="Rectangle 12"/>
          <p:cNvSpPr>
            <a:spLocks noChangeArrowheads="1"/>
          </p:cNvSpPr>
          <p:nvPr/>
        </p:nvSpPr>
        <p:spPr bwMode="auto">
          <a:xfrm>
            <a:off x="707330" y="5373092"/>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
        <p:nvSpPr>
          <p:cNvPr id="14" name="Rectangle 13"/>
          <p:cNvSpPr>
            <a:spLocks noChangeArrowheads="1"/>
          </p:cNvSpPr>
          <p:nvPr/>
        </p:nvSpPr>
        <p:spPr bwMode="auto">
          <a:xfrm>
            <a:off x="493204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Customer</a:t>
            </a:r>
          </a:p>
        </p:txBody>
      </p:sp>
      <p:sp>
        <p:nvSpPr>
          <p:cNvPr id="15" name="Rectangle 14"/>
          <p:cNvSpPr>
            <a:spLocks noChangeArrowheads="1"/>
          </p:cNvSpPr>
          <p:nvPr/>
        </p:nvSpPr>
        <p:spPr bwMode="auto">
          <a:xfrm>
            <a:off x="493204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Rental</a:t>
            </a:r>
          </a:p>
        </p:txBody>
      </p:sp>
      <p:sp>
        <p:nvSpPr>
          <p:cNvPr id="16" name="Rectangle 15"/>
          <p:cNvSpPr>
            <a:spLocks noChangeArrowheads="1"/>
          </p:cNvSpPr>
          <p:nvPr/>
        </p:nvSpPr>
        <p:spPr bwMode="auto">
          <a:xfrm>
            <a:off x="493204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Membership Plan</a:t>
            </a:r>
          </a:p>
        </p:txBody>
      </p:sp>
      <p:sp>
        <p:nvSpPr>
          <p:cNvPr id="19" name="Rectangle 16"/>
          <p:cNvSpPr>
            <a:spLocks noChangeArrowheads="1"/>
          </p:cNvSpPr>
          <p:nvPr/>
        </p:nvSpPr>
        <p:spPr bwMode="auto">
          <a:xfrm>
            <a:off x="5643835" y="1124744"/>
            <a:ext cx="21685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ENTITIES</a:t>
            </a:r>
          </a:p>
        </p:txBody>
      </p:sp>
    </p:spTree>
    <p:extLst>
      <p:ext uri="{BB962C8B-B14F-4D97-AF65-F5344CB8AC3E}">
        <p14:creationId xmlns:p14="http://schemas.microsoft.com/office/powerpoint/2010/main" val="1473910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 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480900">
              <a:spcBef>
                <a:spcPts val="0"/>
              </a:spcBef>
              <a:buFont typeface="Arial" charset="0"/>
              <a:buNone/>
              <a:defRPr/>
            </a:pPr>
            <a:r>
              <a:rPr lang="en-US" sz="1800" b="1" dirty="0">
                <a:latin typeface="Courier New" pitchFamily="-106" charset="0"/>
              </a:rPr>
              <a:t>public class Customer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Customer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customer info</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Movie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Movie Implementation</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Rental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Create()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Rent Movie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Movie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Rental	</a:t>
            </a:r>
            <a:endParaRPr lang="en-US" sz="1800" b="1" dirty="0" smtClean="0">
              <a:latin typeface="Courier New" pitchFamily="-106" charset="0"/>
            </a:endParaRPr>
          </a:p>
          <a:p>
            <a:pPr marL="0"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endParaRPr lang="en-US" sz="1800" b="1" dirty="0">
              <a:latin typeface="Courier New" pitchFamily="-106" charset="0"/>
            </a:endParaRPr>
          </a:p>
          <a:p>
            <a:pPr marL="0">
              <a:spcBef>
                <a:spcPts val="0"/>
              </a:spcBef>
            </a:pPr>
            <a:endParaRPr lang="en-US" sz="1800" dirty="0"/>
          </a:p>
        </p:txBody>
      </p:sp>
      <p:sp>
        <p:nvSpPr>
          <p:cNvPr id="3" name="Slide Number Placeholder 2"/>
          <p:cNvSpPr>
            <a:spLocks noGrp="1"/>
          </p:cNvSpPr>
          <p:nvPr>
            <p:ph type="sldNum" sz="quarter" idx="4294967295"/>
          </p:nvPr>
        </p:nvSpPr>
        <p:spPr>
          <a:xfrm>
            <a:off x="6440488" y="6472238"/>
            <a:ext cx="2133600" cy="188912"/>
          </a:xfrm>
          <a:prstGeom prst="rect">
            <a:avLst/>
          </a:prstGeom>
        </p:spPr>
        <p:txBody>
          <a:bodyPr/>
          <a:lstStyle/>
          <a:p>
            <a:fld id="{DBF93456-1E22-C641-A4C5-062692281B3E}" type="slidenum">
              <a:rPr lang="en-US" smtClean="0"/>
              <a:pPr/>
              <a:t>102</a:t>
            </a:fld>
            <a:endParaRPr lang="en-US" sz="100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1473910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Recommended Practices</a:t>
            </a:r>
            <a:endParaRPr lang="en-US" dirty="0"/>
          </a:p>
        </p:txBody>
      </p:sp>
      <p:sp>
        <p:nvSpPr>
          <p:cNvPr id="26" name="Text Placeholder 25"/>
          <p:cNvSpPr>
            <a:spLocks noGrp="1"/>
          </p:cNvSpPr>
          <p:nvPr>
            <p:ph type="body" idx="1"/>
          </p:nvPr>
        </p:nvSpPr>
        <p:spPr/>
        <p:txBody>
          <a:bodyPr/>
          <a:lstStyle/>
          <a:p>
            <a:r>
              <a:rPr lang="en-US" dirty="0" smtClean="0"/>
              <a:t>Functional Testing</a:t>
            </a:r>
            <a:endParaRPr lang="en-US" dirty="0"/>
          </a:p>
        </p:txBody>
      </p:sp>
      <p:sp>
        <p:nvSpPr>
          <p:cNvPr id="3" name="Slide Number Placeholder 2"/>
          <p:cNvSpPr>
            <a:spLocks noGrp="1"/>
          </p:cNvSpPr>
          <p:nvPr>
            <p:ph type="sldNum" sz="quarter" idx="10"/>
          </p:nvPr>
        </p:nvSpPr>
        <p:spPr/>
        <p:txBody>
          <a:bodyPr/>
          <a:lstStyle/>
          <a:p>
            <a:fld id="{DBF93456-1E22-C641-A4C5-062692281B3E}" type="slidenum">
              <a:rPr lang="en-US" smtClean="0"/>
              <a:pPr/>
              <a:t>103</a:t>
            </a:fld>
            <a:endParaRPr lang="en-US" sz="1000"/>
          </a:p>
        </p:txBody>
      </p:sp>
    </p:spTree>
    <p:extLst>
      <p:ext uri="{BB962C8B-B14F-4D97-AF65-F5344CB8AC3E}">
        <p14:creationId xmlns:p14="http://schemas.microsoft.com/office/powerpoint/2010/main" val="1008202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Recommended Practices</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smtClean="0"/>
              <a:t>UI Changes</a:t>
            </a:r>
          </a:p>
          <a:p>
            <a:pPr lvl="1"/>
            <a:r>
              <a:rPr lang="en-US" dirty="0" err="1"/>
              <a:t>Xpath</a:t>
            </a:r>
            <a:r>
              <a:rPr lang="en-US" dirty="0"/>
              <a:t> is difficult to </a:t>
            </a:r>
            <a:r>
              <a:rPr lang="en-US" dirty="0" smtClean="0"/>
              <a:t>maintain</a:t>
            </a:r>
            <a:br>
              <a:rPr lang="en-US" dirty="0" smtClean="0"/>
            </a:br>
            <a:r>
              <a:rPr lang="en-US" dirty="0" smtClean="0"/>
              <a:t>Avoid </a:t>
            </a:r>
            <a:r>
              <a:rPr lang="en-US" dirty="0"/>
              <a:t>using </a:t>
            </a:r>
            <a:r>
              <a:rPr lang="en-US" dirty="0" err="1"/>
              <a:t>xpaths</a:t>
            </a:r>
            <a:endParaRPr lang="en-US" dirty="0"/>
          </a:p>
          <a:p>
            <a:pPr lvl="1"/>
            <a:r>
              <a:rPr lang="en-US" dirty="0"/>
              <a:t>ID </a:t>
            </a:r>
            <a:r>
              <a:rPr lang="en-US" dirty="0" smtClean="0"/>
              <a:t>change</a:t>
            </a:r>
            <a:br>
              <a:rPr lang="en-US" dirty="0" smtClean="0"/>
            </a:br>
            <a:r>
              <a:rPr lang="en-US" dirty="0" smtClean="0"/>
              <a:t>Create </a:t>
            </a:r>
            <a:r>
              <a:rPr lang="en-US" dirty="0"/>
              <a:t>constant </a:t>
            </a:r>
            <a:r>
              <a:rPr lang="en-US" dirty="0" smtClean="0"/>
              <a:t>IDs &amp; reuse</a:t>
            </a:r>
            <a:endParaRPr lang="en-US" dirty="0"/>
          </a:p>
          <a:p>
            <a:pPr lvl="1"/>
            <a:endParaRPr lang="en-US" dirty="0" smtClean="0"/>
          </a:p>
          <a:p>
            <a:pPr marL="0" indent="0">
              <a:buNone/>
            </a:pPr>
            <a:r>
              <a:rPr lang="en-US" dirty="0" smtClean="0"/>
              <a:t>Follow </a:t>
            </a:r>
            <a:r>
              <a:rPr lang="en-US" dirty="0"/>
              <a:t>DRY principle </a:t>
            </a:r>
            <a:endParaRPr lang="en-US" dirty="0" smtClean="0"/>
          </a:p>
          <a:p>
            <a:endParaRPr lang="en-US" dirty="0"/>
          </a:p>
        </p:txBody>
      </p:sp>
      <p:sp>
        <p:nvSpPr>
          <p:cNvPr id="3" name="Slide Number Placeholder 2"/>
          <p:cNvSpPr>
            <a:spLocks noGrp="1"/>
          </p:cNvSpPr>
          <p:nvPr>
            <p:ph type="sldNum" sz="quarter" idx="4294967295"/>
          </p:nvPr>
        </p:nvSpPr>
        <p:spPr>
          <a:xfrm>
            <a:off x="6440488" y="6472238"/>
            <a:ext cx="2133600" cy="188912"/>
          </a:xfrm>
          <a:prstGeom prst="rect">
            <a:avLst/>
          </a:prstGeom>
        </p:spPr>
        <p:txBody>
          <a:bodyPr/>
          <a:lstStyle/>
          <a:p>
            <a:fld id="{DBF93456-1E22-C641-A4C5-062692281B3E}" type="slidenum">
              <a:rPr lang="en-US" smtClean="0"/>
              <a:pPr/>
              <a:t>104</a:t>
            </a:fld>
            <a:endParaRPr lang="en-US" sz="1000"/>
          </a:p>
        </p:txBody>
      </p:sp>
    </p:spTree>
    <p:extLst>
      <p:ext uri="{BB962C8B-B14F-4D97-AF65-F5344CB8AC3E}">
        <p14:creationId xmlns:p14="http://schemas.microsoft.com/office/powerpoint/2010/main" val="40430669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Recommended Practices</a:t>
            </a:r>
            <a:endParaRPr lang="en-US" sz="2000" b="0" i="1" dirty="0">
              <a:solidFill>
                <a:schemeClr val="tx1"/>
              </a:solidFill>
            </a:endParaRPr>
          </a:p>
        </p:txBody>
      </p:sp>
      <p:sp>
        <p:nvSpPr>
          <p:cNvPr id="2" name="Content Placeholder 1"/>
          <p:cNvSpPr>
            <a:spLocks noGrp="1"/>
          </p:cNvSpPr>
          <p:nvPr>
            <p:ph idx="1"/>
          </p:nvPr>
        </p:nvSpPr>
        <p:spPr/>
        <p:txBody>
          <a:bodyPr>
            <a:normAutofit lnSpcReduction="10000"/>
          </a:bodyPr>
          <a:lstStyle/>
          <a:p>
            <a:pPr marL="0" indent="0">
              <a:buNone/>
            </a:pPr>
            <a:r>
              <a:rPr lang="en-US" dirty="0" smtClean="0"/>
              <a:t>Scenarios</a:t>
            </a:r>
          </a:p>
          <a:p>
            <a:pPr lvl="1"/>
            <a:r>
              <a:rPr lang="en-US" dirty="0"/>
              <a:t>Write from business perspective</a:t>
            </a:r>
          </a:p>
          <a:p>
            <a:pPr lvl="1"/>
            <a:r>
              <a:rPr lang="en-US" dirty="0"/>
              <a:t>Write tests for reusability</a:t>
            </a:r>
          </a:p>
          <a:p>
            <a:pPr lvl="1"/>
            <a:r>
              <a:rPr lang="en-US" dirty="0"/>
              <a:t>Refactor steps</a:t>
            </a:r>
          </a:p>
          <a:p>
            <a:pPr lvl="1"/>
            <a:r>
              <a:rPr lang="en-US" dirty="0"/>
              <a:t>Extract steps as you go</a:t>
            </a:r>
          </a:p>
          <a:p>
            <a:pPr lvl="1"/>
            <a:r>
              <a:rPr lang="en-US" dirty="0"/>
              <a:t>Rule </a:t>
            </a:r>
            <a:r>
              <a:rPr lang="en-US" dirty="0" smtClean="0"/>
              <a:t>of </a:t>
            </a:r>
            <a:r>
              <a:rPr lang="en-US" dirty="0"/>
              <a:t>Thumb for workflow – not more than 10 steps</a:t>
            </a:r>
          </a:p>
          <a:p>
            <a:pPr lvl="1"/>
            <a:r>
              <a:rPr lang="en-US" dirty="0"/>
              <a:t>Limit verifications and assertions in extracted steps</a:t>
            </a:r>
          </a:p>
          <a:p>
            <a:endParaRPr lang="en-US" dirty="0"/>
          </a:p>
        </p:txBody>
      </p:sp>
      <p:sp>
        <p:nvSpPr>
          <p:cNvPr id="3" name="Slide Number Placeholder 2"/>
          <p:cNvSpPr>
            <a:spLocks noGrp="1"/>
          </p:cNvSpPr>
          <p:nvPr>
            <p:ph type="sldNum" sz="quarter" idx="4294967295"/>
          </p:nvPr>
        </p:nvSpPr>
        <p:spPr>
          <a:xfrm>
            <a:off x="6440488" y="6472238"/>
            <a:ext cx="2133600" cy="188912"/>
          </a:xfrm>
          <a:prstGeom prst="rect">
            <a:avLst/>
          </a:prstGeom>
        </p:spPr>
        <p:txBody>
          <a:bodyPr/>
          <a:lstStyle/>
          <a:p>
            <a:fld id="{DBF93456-1E22-C641-A4C5-062692281B3E}" type="slidenum">
              <a:rPr lang="en-US" smtClean="0"/>
              <a:pPr/>
              <a:t>105</a:t>
            </a:fld>
            <a:endParaRPr lang="en-US" sz="1000"/>
          </a:p>
        </p:txBody>
      </p:sp>
    </p:spTree>
    <p:extLst>
      <p:ext uri="{BB962C8B-B14F-4D97-AF65-F5344CB8AC3E}">
        <p14:creationId xmlns:p14="http://schemas.microsoft.com/office/powerpoint/2010/main" val="209170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Challenges</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0">
              <a:buNone/>
            </a:pPr>
            <a:r>
              <a:rPr lang="en-US" dirty="0" smtClean="0"/>
              <a:t>Unstable Tests</a:t>
            </a:r>
          </a:p>
          <a:p>
            <a:pPr lvl="1"/>
            <a:r>
              <a:rPr lang="en-US" dirty="0" smtClean="0"/>
              <a:t>Page </a:t>
            </a:r>
            <a:r>
              <a:rPr lang="en-US" dirty="0"/>
              <a:t>synchronization</a:t>
            </a:r>
          </a:p>
          <a:p>
            <a:pPr lvl="1"/>
            <a:r>
              <a:rPr lang="en-US" dirty="0" smtClean="0"/>
              <a:t>Waits</a:t>
            </a:r>
          </a:p>
          <a:p>
            <a:pPr lvl="1"/>
            <a:r>
              <a:rPr lang="en-US" dirty="0" smtClean="0"/>
              <a:t>Data dependencies</a:t>
            </a:r>
          </a:p>
          <a:p>
            <a:pPr lvl="1"/>
            <a:r>
              <a:rPr lang="en-US" dirty="0" smtClean="0"/>
              <a:t>Side-effects from tests</a:t>
            </a:r>
          </a:p>
          <a:p>
            <a:pPr lvl="1"/>
            <a:r>
              <a:rPr lang="en-US" dirty="0" smtClean="0"/>
              <a:t>Order/group execution problems</a:t>
            </a:r>
          </a:p>
          <a:p>
            <a:pPr marL="0" indent="0">
              <a:buNone/>
            </a:pPr>
            <a:r>
              <a:rPr lang="en-US" dirty="0" smtClean="0"/>
              <a:t>Unclear Tests</a:t>
            </a:r>
            <a:endParaRPr lang="en-US" dirty="0"/>
          </a:p>
          <a:p>
            <a:pPr lvl="1"/>
            <a:r>
              <a:rPr lang="en-US" dirty="0" smtClean="0"/>
              <a:t>Too many asserts</a:t>
            </a:r>
          </a:p>
          <a:p>
            <a:pPr lvl="1"/>
            <a:r>
              <a:rPr lang="en-US" dirty="0" smtClean="0"/>
              <a:t>Test duplication</a:t>
            </a:r>
          </a:p>
          <a:p>
            <a:pPr lvl="1"/>
            <a:r>
              <a:rPr lang="en-US" dirty="0" smtClean="0"/>
              <a:t>Unnecessary/duplicated setup</a:t>
            </a:r>
            <a:endParaRPr lang="en-US" dirty="0"/>
          </a:p>
          <a:p>
            <a:endParaRPr lang="en-US" dirty="0"/>
          </a:p>
        </p:txBody>
      </p:sp>
      <p:sp>
        <p:nvSpPr>
          <p:cNvPr id="3" name="Slide Number Placeholder 2"/>
          <p:cNvSpPr>
            <a:spLocks noGrp="1"/>
          </p:cNvSpPr>
          <p:nvPr>
            <p:ph type="sldNum" sz="quarter" idx="4294967295"/>
          </p:nvPr>
        </p:nvSpPr>
        <p:spPr>
          <a:xfrm>
            <a:off x="6440488" y="6472238"/>
            <a:ext cx="2133600" cy="188912"/>
          </a:xfrm>
          <a:prstGeom prst="rect">
            <a:avLst/>
          </a:prstGeom>
        </p:spPr>
        <p:txBody>
          <a:bodyPr/>
          <a:lstStyle/>
          <a:p>
            <a:fld id="{DBF93456-1E22-C641-A4C5-062692281B3E}" type="slidenum">
              <a:rPr lang="en-US" smtClean="0"/>
              <a:pPr/>
              <a:t>106</a:t>
            </a:fld>
            <a:endParaRPr lang="en-US" sz="1000"/>
          </a:p>
        </p:txBody>
      </p:sp>
    </p:spTree>
    <p:extLst>
      <p:ext uri="{BB962C8B-B14F-4D97-AF65-F5344CB8AC3E}">
        <p14:creationId xmlns:p14="http://schemas.microsoft.com/office/powerpoint/2010/main" val="31895833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Continuous Integration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485118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Continuous Integration</a:t>
            </a:r>
            <a:endParaRPr lang="en-US" sz="2000" b="0" i="1" dirty="0">
              <a:solidFill>
                <a:schemeClr val="tx1"/>
              </a:solidFill>
            </a:endParaRPr>
          </a:p>
        </p:txBody>
      </p:sp>
      <p:sp>
        <p:nvSpPr>
          <p:cNvPr id="3" name="Slide Number Placeholder 2"/>
          <p:cNvSpPr>
            <a:spLocks noGrp="1"/>
          </p:cNvSpPr>
          <p:nvPr>
            <p:ph type="sldNum" sz="quarter" idx="10"/>
          </p:nvPr>
        </p:nvSpPr>
        <p:spPr/>
        <p:txBody>
          <a:bodyPr/>
          <a:lstStyle/>
          <a:p>
            <a:fld id="{DBF93456-1E22-C641-A4C5-062692281B3E}" type="slidenum">
              <a:rPr lang="en-US" smtClean="0"/>
              <a:pPr/>
              <a:t>108</a:t>
            </a:fld>
            <a:endParaRPr lang="en-US" sz="100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pPr algn="ctr">
              <a:buNone/>
            </a:pPr>
            <a:r>
              <a:rPr lang="en-US" sz="2400" dirty="0"/>
              <a:t>“The key is to automate absolutely everything and run the process so often that integration errors are found quickly.” </a:t>
            </a:r>
          </a:p>
          <a:p>
            <a:pPr algn="ctr">
              <a:spcBef>
                <a:spcPts val="2472"/>
              </a:spcBef>
              <a:buNone/>
            </a:pPr>
            <a:r>
              <a:rPr lang="en-US" sz="2400" i="1" dirty="0">
                <a:solidFill>
                  <a:schemeClr val="bg2">
                    <a:lumMod val="75000"/>
                  </a:schemeClr>
                </a:solidFill>
              </a:rPr>
              <a:t>Martin </a:t>
            </a:r>
            <a:r>
              <a:rPr lang="en-US" sz="2400" i="1" dirty="0" smtClean="0">
                <a:solidFill>
                  <a:schemeClr val="bg2">
                    <a:lumMod val="75000"/>
                  </a:schemeClr>
                </a:solidFill>
              </a:rPr>
              <a:t>Fowler</a:t>
            </a:r>
          </a:p>
          <a:p>
            <a:pPr algn="ctr">
              <a:spcBef>
                <a:spcPts val="2472"/>
              </a:spcBef>
              <a:buNone/>
            </a:pPr>
            <a:r>
              <a:rPr lang="en-US" sz="1600" i="1" dirty="0" smtClean="0">
                <a:solidFill>
                  <a:schemeClr val="bg2">
                    <a:lumMod val="75000"/>
                  </a:schemeClr>
                </a:solidFill>
              </a:rPr>
              <a:t>--</a:t>
            </a:r>
            <a:r>
              <a:rPr lang="en-US" sz="1600" i="1" dirty="0">
                <a:solidFill>
                  <a:srgbClr val="606060"/>
                </a:solidFill>
              </a:rPr>
              <a:t>http://</a:t>
            </a:r>
            <a:r>
              <a:rPr lang="en-US" sz="1600" i="1" dirty="0" err="1">
                <a:solidFill>
                  <a:srgbClr val="606060"/>
                </a:solidFill>
              </a:rPr>
              <a:t>martinfowler.com</a:t>
            </a:r>
            <a:r>
              <a:rPr lang="en-US" sz="1600" i="1" dirty="0">
                <a:solidFill>
                  <a:srgbClr val="606060"/>
                </a:solidFill>
              </a:rPr>
              <a:t>/articles/</a:t>
            </a:r>
            <a:r>
              <a:rPr lang="en-US" sz="1600" i="1" dirty="0" err="1" smtClean="0">
                <a:solidFill>
                  <a:srgbClr val="606060"/>
                </a:solidFill>
              </a:rPr>
              <a:t>originalContinuousIntegration.html</a:t>
            </a:r>
            <a:endParaRPr lang="en-US" sz="1600" i="1" dirty="0">
              <a:solidFill>
                <a:srgbClr val="606060"/>
              </a:solidFill>
            </a:endParaRPr>
          </a:p>
        </p:txBody>
      </p:sp>
      <p:sp>
        <p:nvSpPr>
          <p:cNvPr id="5" name="Text Placeholder 5"/>
          <p:cNvSpPr txBox="1">
            <a:spLocks/>
          </p:cNvSpPr>
          <p:nvPr/>
        </p:nvSpPr>
        <p:spPr bwMode="auto">
          <a:xfrm>
            <a:off x="457200" y="1306513"/>
            <a:ext cx="8229600" cy="446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eaLnBrk="0" hangingPunct="0">
              <a:buNone/>
            </a:pPr>
            <a:r>
              <a:rPr lang="en-US" sz="2400" b="1" kern="0" dirty="0" smtClean="0">
                <a:latin typeface="+mn-lt"/>
                <a:cs typeface="+mn-cs"/>
              </a:rPr>
              <a:t>Why?</a:t>
            </a:r>
            <a:endParaRPr kumimoji="0" lang="en-US" sz="2400" b="1" i="0" u="none" strike="noStrike" kern="0" cap="none" spc="0" normalizeH="0" baseline="0" noProof="0" dirty="0">
              <a:ln>
                <a:noFill/>
              </a:ln>
              <a:solidFill>
                <a:srgbClr val="292929"/>
              </a:solidFill>
              <a:effectLst/>
              <a:uLnTx/>
              <a:uFillTx/>
              <a:latin typeface="+mn-lt"/>
              <a:cs typeface="+mn-cs"/>
            </a:endParaRPr>
          </a:p>
        </p:txBody>
      </p:sp>
    </p:spTree>
    <p:extLst>
      <p:ext uri="{BB962C8B-B14F-4D97-AF65-F5344CB8AC3E}">
        <p14:creationId xmlns:p14="http://schemas.microsoft.com/office/powerpoint/2010/main" val="12024430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pPr lvl="0">
              <a:buNone/>
            </a:pPr>
            <a:r>
              <a:rPr lang="en-US" sz="2500" b="1" dirty="0" smtClean="0"/>
              <a:t>The Build: Backbone </a:t>
            </a:r>
            <a:r>
              <a:rPr lang="en-US" sz="2500" b="1" dirty="0"/>
              <a:t>of Agile Development </a:t>
            </a:r>
            <a:r>
              <a:rPr lang="en-US" sz="2500" b="1" dirty="0" smtClean="0"/>
              <a:t>Process</a:t>
            </a:r>
          </a:p>
          <a:p>
            <a:pPr lvl="1"/>
            <a:r>
              <a:rPr lang="en-US" dirty="0"/>
              <a:t>Drives agile process</a:t>
            </a:r>
          </a:p>
          <a:p>
            <a:pPr lvl="1"/>
            <a:r>
              <a:rPr lang="en-US" dirty="0"/>
              <a:t>Leads to quick feedback</a:t>
            </a:r>
          </a:p>
          <a:p>
            <a:pPr lvl="1"/>
            <a:r>
              <a:rPr lang="en-US" dirty="0"/>
              <a:t>Based on automation</a:t>
            </a:r>
          </a:p>
          <a:p>
            <a:pPr lvl="1"/>
            <a:r>
              <a:rPr lang="en-US" dirty="0"/>
              <a:t>Adds rigor</a:t>
            </a:r>
          </a:p>
          <a:p>
            <a:pPr lvl="1"/>
            <a:r>
              <a:rPr lang="en-US" dirty="0"/>
              <a:t>Reduces waste</a:t>
            </a:r>
          </a:p>
          <a:p>
            <a:pPr lvl="1"/>
            <a:r>
              <a:rPr lang="en-US" dirty="0"/>
              <a:t>Creates a path to production</a:t>
            </a:r>
          </a:p>
          <a:p>
            <a:pPr lvl="0">
              <a:buNone/>
            </a:pP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109</a:t>
            </a:fld>
            <a:endParaRPr lang="en-US" sz="1000"/>
          </a:p>
        </p:txBody>
      </p:sp>
    </p:spTree>
    <p:extLst>
      <p:ext uri="{BB962C8B-B14F-4D97-AF65-F5344CB8AC3E}">
        <p14:creationId xmlns:p14="http://schemas.microsoft.com/office/powerpoint/2010/main" val="21684539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Empathy mapping</a:t>
            </a:r>
            <a:endParaRPr lang="en-US" dirty="0"/>
          </a:p>
        </p:txBody>
      </p:sp>
      <p:pic>
        <p:nvPicPr>
          <p:cNvPr id="6" name="Picture 5" descr="brother-in-law2_happy.jpg"/>
          <p:cNvPicPr>
            <a:picLocks noChangeAspect="1"/>
          </p:cNvPicPr>
          <p:nvPr/>
        </p:nvPicPr>
        <p:blipFill>
          <a:blip r:embed="rId2">
            <a:clrChange>
              <a:clrFrom>
                <a:srgbClr val="FFFFFF"/>
              </a:clrFrom>
              <a:clrTo>
                <a:srgbClr val="FFFFFF">
                  <a:alpha val="0"/>
                </a:srgbClr>
              </a:clrTo>
            </a:clrChange>
          </a:blip>
          <a:stretch>
            <a:fillRect/>
          </a:stretch>
        </p:blipFill>
        <p:spPr>
          <a:xfrm>
            <a:off x="3716720" y="1565457"/>
            <a:ext cx="2124206" cy="4191000"/>
          </a:xfrm>
          <a:prstGeom prst="rect">
            <a:avLst/>
          </a:prstGeom>
          <a:effectLst>
            <a:outerShdw blurRad="50800" dist="38100" dir="2700000">
              <a:srgbClr val="000000">
                <a:alpha val="43000"/>
              </a:srgbClr>
            </a:outerShdw>
          </a:effectLst>
        </p:spPr>
      </p:pic>
    </p:spTree>
    <p:extLst>
      <p:ext uri="{BB962C8B-B14F-4D97-AF65-F5344CB8AC3E}">
        <p14:creationId xmlns:p14="http://schemas.microsoft.com/office/powerpoint/2010/main" val="2569681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20000"/>
          </a:bodyPr>
          <a:lstStyle/>
          <a:p>
            <a:pPr lvl="0" eaLnBrk="0" hangingPunct="0">
              <a:buNone/>
            </a:pPr>
            <a:r>
              <a:rPr lang="en-US" b="1" dirty="0"/>
              <a:t>Benefits of continuous </a:t>
            </a:r>
            <a:r>
              <a:rPr lang="en-US" b="1" dirty="0" smtClean="0"/>
              <a:t>integration</a:t>
            </a:r>
          </a:p>
          <a:p>
            <a:pPr lvl="1"/>
            <a:r>
              <a:rPr lang="en-US" dirty="0"/>
              <a:t>Gives quick feedback on problems</a:t>
            </a:r>
          </a:p>
          <a:p>
            <a:pPr lvl="1"/>
            <a:r>
              <a:rPr lang="en-US" dirty="0"/>
              <a:t>Lowers cost of change</a:t>
            </a:r>
          </a:p>
          <a:p>
            <a:pPr lvl="1"/>
            <a:r>
              <a:rPr lang="en-US" dirty="0"/>
              <a:t>Gets the most out of automated testing</a:t>
            </a:r>
          </a:p>
          <a:p>
            <a:pPr lvl="1"/>
            <a:r>
              <a:rPr lang="en-US" dirty="0"/>
              <a:t>Facilitates whole-team approach</a:t>
            </a:r>
          </a:p>
          <a:p>
            <a:pPr lvl="1"/>
            <a:r>
              <a:rPr lang="en-US" dirty="0"/>
              <a:t>Tests builds and deployments using production-like processes</a:t>
            </a:r>
          </a:p>
          <a:p>
            <a:pPr lvl="1"/>
            <a:r>
              <a:rPr lang="en-US" dirty="0"/>
              <a:t>Reduces waste caused by manual integration</a:t>
            </a:r>
          </a:p>
          <a:p>
            <a:pPr lvl="1"/>
            <a:r>
              <a:rPr lang="en-US" dirty="0"/>
              <a:t>Provides a safety net so we can make changes with confidence</a:t>
            </a:r>
            <a:endParaRPr lang="en-US" b="1"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110</a:t>
            </a:fld>
            <a:endParaRPr lang="en-US" sz="1000"/>
          </a:p>
        </p:txBody>
      </p:sp>
    </p:spTree>
    <p:extLst>
      <p:ext uri="{BB962C8B-B14F-4D97-AF65-F5344CB8AC3E}">
        <p14:creationId xmlns:p14="http://schemas.microsoft.com/office/powerpoint/2010/main" val="321775271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a:bodyPr>
          <a:lstStyle/>
          <a:p>
            <a:pPr marL="0" indent="0">
              <a:buNone/>
            </a:pPr>
            <a:r>
              <a:rPr lang="en-US" b="1" dirty="0" smtClean="0"/>
              <a:t>Core practices</a:t>
            </a:r>
            <a:endParaRPr lang="en-US" dirty="0" smtClean="0"/>
          </a:p>
          <a:p>
            <a:pPr lvl="1"/>
            <a:r>
              <a:rPr lang="en-US" sz="2200" dirty="0" smtClean="0"/>
              <a:t>Check </a:t>
            </a:r>
            <a:r>
              <a:rPr lang="en-US" sz="2200" dirty="0"/>
              <a:t>in regularly</a:t>
            </a:r>
          </a:p>
          <a:p>
            <a:pPr lvl="1"/>
            <a:r>
              <a:rPr lang="en-US" sz="2200" dirty="0"/>
              <a:t>Create comprehensive automated test suite</a:t>
            </a:r>
          </a:p>
          <a:p>
            <a:pPr lvl="1"/>
            <a:r>
              <a:rPr lang="en-US" sz="2200" dirty="0"/>
              <a:t>Keep the build and test process short</a:t>
            </a:r>
          </a:p>
          <a:p>
            <a:pPr lvl="1"/>
            <a:r>
              <a:rPr lang="en-US" sz="2200" dirty="0"/>
              <a:t>Don’t check in on a broken build</a:t>
            </a:r>
          </a:p>
          <a:p>
            <a:pPr lvl="1"/>
            <a:r>
              <a:rPr lang="en-US" sz="2200" dirty="0" smtClean="0"/>
              <a:t>Run </a:t>
            </a:r>
            <a:r>
              <a:rPr lang="en-US" sz="2200" dirty="0"/>
              <a:t>all commit tests locally after updating, before committing</a:t>
            </a:r>
          </a:p>
          <a:p>
            <a:pPr lvl="1"/>
            <a:r>
              <a:rPr lang="en-US" sz="2200" dirty="0"/>
              <a:t>Never go home on a broken build (but be prepared when someone </a:t>
            </a:r>
            <a:r>
              <a:rPr lang="en-US" sz="2200" i="1" dirty="0"/>
              <a:t>does</a:t>
            </a:r>
            <a:r>
              <a:rPr lang="en-US" sz="2200" dirty="0"/>
              <a:t>)</a:t>
            </a:r>
          </a:p>
          <a:p>
            <a:pPr lvl="1"/>
            <a:r>
              <a:rPr lang="en-US" sz="2200" dirty="0"/>
              <a:t>Always be prepared to revert to previous revision</a:t>
            </a:r>
          </a:p>
          <a:p>
            <a:pPr lvl="1"/>
            <a:r>
              <a:rPr lang="en-US" sz="2200" dirty="0"/>
              <a:t>Don’t comment out failing tests/</a:t>
            </a:r>
            <a:r>
              <a:rPr lang="en-US" sz="2200" dirty="0" smtClean="0"/>
              <a:t>assertions</a:t>
            </a:r>
          </a:p>
          <a:p>
            <a:pPr lvl="1"/>
            <a:r>
              <a:rPr lang="en-US" sz="2200" dirty="0"/>
              <a:t>Visual build monitor </a:t>
            </a:r>
          </a:p>
          <a:p>
            <a:pPr lvl="1"/>
            <a:endParaRPr lang="en-US" dirty="0"/>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111</a:t>
            </a:fld>
            <a:endParaRPr lang="en-US" sz="1000"/>
          </a:p>
        </p:txBody>
      </p:sp>
    </p:spTree>
    <p:extLst>
      <p:ext uri="{BB962C8B-B14F-4D97-AF65-F5344CB8AC3E}">
        <p14:creationId xmlns:p14="http://schemas.microsoft.com/office/powerpoint/2010/main" val="3410409009"/>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a:xfrm>
            <a:off x="457200" y="1419412"/>
            <a:ext cx="8229600" cy="4661647"/>
          </a:xfrm>
        </p:spPr>
        <p:txBody>
          <a:bodyPr>
            <a:normAutofit fontScale="92500" lnSpcReduction="20000"/>
          </a:bodyPr>
          <a:lstStyle/>
          <a:p>
            <a:pPr lvl="0" eaLnBrk="0" hangingPunct="0">
              <a:buNone/>
            </a:pPr>
            <a:r>
              <a:rPr lang="en-US" b="1" dirty="0" smtClean="0"/>
              <a:t>Supporting practices</a:t>
            </a:r>
          </a:p>
          <a:p>
            <a:pPr lvl="1"/>
            <a:r>
              <a:rPr lang="en-US" dirty="0" smtClean="0"/>
              <a:t>Rotating </a:t>
            </a:r>
            <a:r>
              <a:rPr lang="en-US" dirty="0"/>
              <a:t>role of build cop</a:t>
            </a:r>
          </a:p>
          <a:p>
            <a:pPr lvl="1"/>
            <a:r>
              <a:rPr lang="en-US" dirty="0"/>
              <a:t>Red build/last check-in </a:t>
            </a:r>
            <a:r>
              <a:rPr lang="en-US" dirty="0" smtClean="0"/>
              <a:t>hat</a:t>
            </a:r>
          </a:p>
          <a:p>
            <a:pPr lvl="1"/>
            <a:r>
              <a:rPr lang="en-US" dirty="0"/>
              <a:t>Fail the build for slow tests, warnings and </a:t>
            </a:r>
            <a:br>
              <a:rPr lang="en-US" dirty="0"/>
            </a:br>
            <a:r>
              <a:rPr lang="en-US" dirty="0"/>
              <a:t>code-style breaches</a:t>
            </a:r>
          </a:p>
          <a:p>
            <a:pPr lvl="1"/>
            <a:endParaRPr lang="en-US" dirty="0" smtClean="0"/>
          </a:p>
          <a:p>
            <a:pPr lvl="1"/>
            <a:r>
              <a:rPr lang="en-US" dirty="0" smtClean="0"/>
              <a:t>Test</a:t>
            </a:r>
            <a:r>
              <a:rPr lang="en-US" dirty="0"/>
              <a:t>-drive development</a:t>
            </a:r>
          </a:p>
          <a:p>
            <a:pPr lvl="1"/>
            <a:r>
              <a:rPr lang="en-US" dirty="0"/>
              <a:t>Collective code </a:t>
            </a:r>
            <a:r>
              <a:rPr lang="en-US" dirty="0" smtClean="0"/>
              <a:t>ownership</a:t>
            </a:r>
          </a:p>
          <a:p>
            <a:pPr lvl="1"/>
            <a:r>
              <a:rPr lang="en-US" dirty="0" smtClean="0"/>
              <a:t>Coding </a:t>
            </a:r>
            <a:r>
              <a:rPr lang="en-US" dirty="0"/>
              <a:t>standard</a:t>
            </a:r>
          </a:p>
          <a:p>
            <a:pPr lvl="1"/>
            <a:r>
              <a:rPr lang="en-US" dirty="0"/>
              <a:t>Pair programming</a:t>
            </a:r>
          </a:p>
          <a:p>
            <a:pPr lvl="1"/>
            <a:r>
              <a:rPr lang="en-US" dirty="0"/>
              <a:t>Emergent </a:t>
            </a:r>
            <a:r>
              <a:rPr lang="en-US" dirty="0" smtClean="0"/>
              <a:t>design</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112</a:t>
            </a:fld>
            <a:endParaRPr lang="en-US" sz="1000"/>
          </a:p>
        </p:txBody>
      </p:sp>
    </p:spTree>
    <p:extLst>
      <p:ext uri="{BB962C8B-B14F-4D97-AF65-F5344CB8AC3E}">
        <p14:creationId xmlns:p14="http://schemas.microsoft.com/office/powerpoint/2010/main" val="84156111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10000"/>
          </a:bodyPr>
          <a:lstStyle/>
          <a:p>
            <a:r>
              <a:rPr lang="en-US" dirty="0"/>
              <a:t>A CI scenario starts with the developer committing source code to the repository. </a:t>
            </a:r>
            <a:endParaRPr lang="en-US" dirty="0" smtClean="0"/>
          </a:p>
          <a:p>
            <a:r>
              <a:rPr lang="en-US" dirty="0" smtClean="0"/>
              <a:t>Required features:</a:t>
            </a:r>
            <a:endParaRPr lang="en-US" dirty="0"/>
          </a:p>
          <a:p>
            <a:pPr lvl="1"/>
            <a:r>
              <a:rPr lang="en-US" dirty="0" smtClean="0"/>
              <a:t>CI server </a:t>
            </a:r>
            <a:endParaRPr lang="en-US" dirty="0"/>
          </a:p>
          <a:p>
            <a:pPr lvl="1"/>
            <a:r>
              <a:rPr lang="en-US" dirty="0" smtClean="0"/>
              <a:t>Version </a:t>
            </a:r>
            <a:r>
              <a:rPr lang="en-US" dirty="0"/>
              <a:t>control </a:t>
            </a:r>
            <a:r>
              <a:rPr lang="en-US" dirty="0" smtClean="0"/>
              <a:t>system that is accessible from CI server</a:t>
            </a:r>
            <a:endParaRPr lang="en-US" dirty="0"/>
          </a:p>
          <a:p>
            <a:pPr lvl="1"/>
            <a:r>
              <a:rPr lang="en-US" dirty="0" smtClean="0"/>
              <a:t>Automated </a:t>
            </a:r>
            <a:r>
              <a:rPr lang="en-US" dirty="0"/>
              <a:t>build script </a:t>
            </a:r>
            <a:r>
              <a:rPr lang="en-US" dirty="0" smtClean="0"/>
              <a:t>that includes tests</a:t>
            </a:r>
            <a:endParaRPr lang="en-US" dirty="0"/>
          </a:p>
          <a:p>
            <a:pPr lvl="1"/>
            <a:r>
              <a:rPr lang="en-US" dirty="0" smtClean="0"/>
              <a:t>Build monitor</a:t>
            </a:r>
            <a:endParaRPr lang="en-US" dirty="0"/>
          </a:p>
          <a:p>
            <a:pPr lvl="1"/>
            <a:r>
              <a:rPr lang="en-US" dirty="0" smtClean="0"/>
              <a:t>Agreement </a:t>
            </a:r>
            <a:r>
              <a:rPr lang="en-US" dirty="0"/>
              <a:t>of the team</a:t>
            </a:r>
            <a:endParaRPr lang="en-US" b="1" dirty="0"/>
          </a:p>
          <a:p>
            <a:pPr lvl="1"/>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113</a:t>
            </a:fld>
            <a:endParaRPr lang="en-US" sz="1000"/>
          </a:p>
        </p:txBody>
      </p:sp>
    </p:spTree>
    <p:extLst>
      <p:ext uri="{BB962C8B-B14F-4D97-AF65-F5344CB8AC3E}">
        <p14:creationId xmlns:p14="http://schemas.microsoft.com/office/powerpoint/2010/main" val="1888714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114</a:t>
            </a:fld>
            <a:endParaRPr lang="en-US" sz="1000"/>
          </a:p>
        </p:txBody>
      </p:sp>
      <p:pic>
        <p:nvPicPr>
          <p:cNvPr id="5" name="Picture 4" descr="Screen shot 2011-04-29 at 8.11.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43372"/>
            <a:ext cx="7467600" cy="4533900"/>
          </a:xfrm>
          <a:prstGeom prst="rect">
            <a:avLst/>
          </a:prstGeom>
        </p:spPr>
      </p:pic>
    </p:spTree>
    <p:extLst>
      <p:ext uri="{BB962C8B-B14F-4D97-AF65-F5344CB8AC3E}">
        <p14:creationId xmlns:p14="http://schemas.microsoft.com/office/powerpoint/2010/main" val="34946292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Workflow/Check-in steps</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115</a:t>
            </a:fld>
            <a:endParaRPr lang="en-US" sz="1000"/>
          </a:p>
        </p:txBody>
      </p:sp>
      <p:pic>
        <p:nvPicPr>
          <p:cNvPr id="5" name="Picture 4" descr="Screen shot 2011-04-29 at 9.16.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996" y="1268760"/>
            <a:ext cx="6966412" cy="4332188"/>
          </a:xfrm>
          <a:prstGeom prst="rect">
            <a:avLst/>
          </a:prstGeom>
        </p:spPr>
      </p:pic>
    </p:spTree>
    <p:extLst>
      <p:ext uri="{BB962C8B-B14F-4D97-AF65-F5344CB8AC3E}">
        <p14:creationId xmlns:p14="http://schemas.microsoft.com/office/powerpoint/2010/main" val="20672390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successful build?</a:t>
            </a:r>
            <a:endParaRPr lang="en-US" dirty="0"/>
          </a:p>
        </p:txBody>
      </p:sp>
      <p:sp>
        <p:nvSpPr>
          <p:cNvPr id="3" name="Content Placeholder 2"/>
          <p:cNvSpPr>
            <a:spLocks noGrp="1"/>
          </p:cNvSpPr>
          <p:nvPr>
            <p:ph idx="1"/>
          </p:nvPr>
        </p:nvSpPr>
        <p:spPr/>
        <p:txBody>
          <a:bodyPr/>
          <a:lstStyle/>
          <a:p>
            <a:pPr marL="355600" indent="-355600"/>
            <a:r>
              <a:rPr lang="en-US" dirty="0"/>
              <a:t>All the latest sources are checked out of the configuration management system </a:t>
            </a:r>
          </a:p>
          <a:p>
            <a:pPr marL="355600" indent="-355600"/>
            <a:r>
              <a:rPr lang="en-US" dirty="0"/>
              <a:t>Every file is compiled from scratch </a:t>
            </a:r>
          </a:p>
          <a:p>
            <a:pPr marL="355600" indent="-355600"/>
            <a:r>
              <a:rPr lang="en-US" dirty="0" smtClean="0"/>
              <a:t>The </a:t>
            </a:r>
            <a:r>
              <a:rPr lang="en-US" dirty="0"/>
              <a:t>resulting </a:t>
            </a:r>
            <a:r>
              <a:rPr lang="en-US" dirty="0" smtClean="0"/>
              <a:t>compiled code is </a:t>
            </a:r>
            <a:r>
              <a:rPr lang="en-US" dirty="0"/>
              <a:t>put into </a:t>
            </a:r>
            <a:r>
              <a:rPr lang="en-US" dirty="0" smtClean="0"/>
              <a:t>binaries </a:t>
            </a:r>
            <a:endParaRPr lang="en-US" dirty="0"/>
          </a:p>
          <a:p>
            <a:pPr marL="355600" indent="-355600"/>
            <a:r>
              <a:rPr lang="en-US" dirty="0"/>
              <a:t>The system is started and suite of tests is run against the </a:t>
            </a:r>
            <a:r>
              <a:rPr lang="en-US" dirty="0" smtClean="0"/>
              <a:t>system</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116</a:t>
            </a:fld>
            <a:endParaRPr lang="en-US" sz="1000"/>
          </a:p>
        </p:txBody>
      </p:sp>
    </p:spTree>
    <p:extLst>
      <p:ext uri="{BB962C8B-B14F-4D97-AF65-F5344CB8AC3E}">
        <p14:creationId xmlns:p14="http://schemas.microsoft.com/office/powerpoint/2010/main" val="264079106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pPr marL="0" indent="0">
              <a:buNone/>
            </a:pPr>
            <a:r>
              <a:rPr lang="en-US" b="1" dirty="0" smtClean="0"/>
              <a:t>Smells</a:t>
            </a:r>
          </a:p>
          <a:p>
            <a:pPr marL="355600" indent="-355600"/>
            <a:r>
              <a:rPr lang="en-US" dirty="0" smtClean="0"/>
              <a:t>Too </a:t>
            </a:r>
            <a:r>
              <a:rPr lang="en-US" dirty="0"/>
              <a:t>many red builds </a:t>
            </a:r>
          </a:p>
          <a:p>
            <a:pPr marL="355600" indent="-355600"/>
            <a:r>
              <a:rPr lang="en-US" dirty="0" smtClean="0"/>
              <a:t>Long-running builds</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117</a:t>
            </a:fld>
            <a:endParaRPr lang="en-US" sz="1000"/>
          </a:p>
        </p:txBody>
      </p:sp>
    </p:spTree>
    <p:extLst>
      <p:ext uri="{BB962C8B-B14F-4D97-AF65-F5344CB8AC3E}">
        <p14:creationId xmlns:p14="http://schemas.microsoft.com/office/powerpoint/2010/main" val="96988668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a:t>
            </a:r>
            <a:endParaRPr lang="en-US" dirty="0"/>
          </a:p>
        </p:txBody>
      </p:sp>
      <p:sp>
        <p:nvSpPr>
          <p:cNvPr id="3" name="Content Placeholder 2"/>
          <p:cNvSpPr>
            <a:spLocks noGrp="1"/>
          </p:cNvSpPr>
          <p:nvPr>
            <p:ph idx="1"/>
          </p:nvPr>
        </p:nvSpPr>
        <p:spPr/>
        <p:txBody>
          <a:bodyPr/>
          <a:lstStyle/>
          <a:p>
            <a:r>
              <a:rPr lang="en-US" dirty="0" smtClean="0"/>
              <a:t>Merging is a nightmare – why?</a:t>
            </a:r>
          </a:p>
          <a:p>
            <a:r>
              <a:rPr lang="en-US" dirty="0" smtClean="0"/>
              <a:t>To branch or not to branch?</a:t>
            </a:r>
          </a:p>
          <a:p>
            <a:r>
              <a:rPr lang="en-US" dirty="0" smtClean="0"/>
              <a:t>Definition of done</a:t>
            </a:r>
          </a:p>
          <a:p>
            <a:r>
              <a:rPr lang="en-US" dirty="0" smtClean="0"/>
              <a:t>Code metrics</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118</a:t>
            </a:fld>
            <a:endParaRPr lang="en-US" sz="1000"/>
          </a:p>
        </p:txBody>
      </p:sp>
    </p:spTree>
    <p:extLst>
      <p:ext uri="{BB962C8B-B14F-4D97-AF65-F5344CB8AC3E}">
        <p14:creationId xmlns:p14="http://schemas.microsoft.com/office/powerpoint/2010/main" val="229878698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Continuous Integration and Deployment</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119</a:t>
            </a:fld>
            <a:endParaRPr lang="en-US" sz="1000"/>
          </a:p>
        </p:txBody>
      </p:sp>
      <p:pic>
        <p:nvPicPr>
          <p:cNvPr id="5" name="Picture 4"/>
          <p:cNvPicPr>
            <a:picLocks noChangeAspect="1"/>
          </p:cNvPicPr>
          <p:nvPr/>
        </p:nvPicPr>
        <p:blipFill>
          <a:blip r:embed="rId2"/>
          <a:stretch>
            <a:fillRect/>
          </a:stretch>
        </p:blipFill>
        <p:spPr>
          <a:xfrm>
            <a:off x="323528" y="1689100"/>
            <a:ext cx="8571736" cy="3900140"/>
          </a:xfrm>
          <a:prstGeom prst="rect">
            <a:avLst/>
          </a:prstGeom>
        </p:spPr>
      </p:pic>
    </p:spTree>
    <p:extLst>
      <p:ext uri="{BB962C8B-B14F-4D97-AF65-F5344CB8AC3E}">
        <p14:creationId xmlns:p14="http://schemas.microsoft.com/office/powerpoint/2010/main" val="10833590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r>
              <a:rPr lang="en-US" dirty="0"/>
              <a:t>Understand the role of a Developer in an Agile team</a:t>
            </a:r>
          </a:p>
          <a:p>
            <a:r>
              <a:rPr lang="en-US" dirty="0"/>
              <a:t>Learn how the different Development practices work together</a:t>
            </a:r>
          </a:p>
          <a:p>
            <a:r>
              <a:rPr lang="en-US" dirty="0"/>
              <a:t>Have some fun!</a:t>
            </a:r>
          </a:p>
          <a:p>
            <a:endParaRPr lang="en-US" dirty="0"/>
          </a:p>
        </p:txBody>
      </p:sp>
    </p:spTree>
    <p:extLst>
      <p:ext uri="{BB962C8B-B14F-4D97-AF65-F5344CB8AC3E}">
        <p14:creationId xmlns:p14="http://schemas.microsoft.com/office/powerpoint/2010/main" val="3409042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#8</a:t>
            </a:r>
            <a:endParaRPr lang="en-US" dirty="0"/>
          </a:p>
        </p:txBody>
      </p:sp>
      <p:sp>
        <p:nvSpPr>
          <p:cNvPr id="3" name="Content Placeholder 2"/>
          <p:cNvSpPr>
            <a:spLocks noGrp="1"/>
          </p:cNvSpPr>
          <p:nvPr>
            <p:ph idx="1"/>
          </p:nvPr>
        </p:nvSpPr>
        <p:spPr/>
        <p:txBody>
          <a:bodyPr/>
          <a:lstStyle/>
          <a:p>
            <a:pPr>
              <a:buNone/>
            </a:pPr>
            <a:r>
              <a:rPr lang="en-US" dirty="0"/>
              <a:t>As a sales manager</a:t>
            </a:r>
          </a:p>
          <a:p>
            <a:pPr>
              <a:buNone/>
            </a:pPr>
            <a:endParaRPr lang="en-US" dirty="0"/>
          </a:p>
          <a:p>
            <a:pPr>
              <a:buNone/>
            </a:pPr>
            <a:r>
              <a:rPr lang="en-US" dirty="0"/>
              <a:t>I want to allow a free regular movie when the customer has 5 frequent renter points</a:t>
            </a:r>
          </a:p>
          <a:p>
            <a:pPr>
              <a:buNone/>
            </a:pPr>
            <a:endParaRPr lang="en-US" dirty="0"/>
          </a:p>
          <a:p>
            <a:pPr>
              <a:buNone/>
            </a:pPr>
            <a:r>
              <a:rPr lang="en-US" dirty="0"/>
              <a:t>So that I can encourage repeat </a:t>
            </a:r>
            <a:r>
              <a:rPr lang="en-US" dirty="0" smtClean="0"/>
              <a:t>customer</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120</a:t>
            </a:fld>
            <a:endParaRPr lang="en-US" sz="1000"/>
          </a:p>
        </p:txBody>
      </p:sp>
    </p:spTree>
    <p:extLst>
      <p:ext uri="{BB962C8B-B14F-4D97-AF65-F5344CB8AC3E}">
        <p14:creationId xmlns:p14="http://schemas.microsoft.com/office/powerpoint/2010/main" val="148018569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Continuous Delivery</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59680810"/>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Delivery Definition</a:t>
            </a:r>
            <a:endParaRPr lang="en-US" dirty="0"/>
          </a:p>
        </p:txBody>
      </p:sp>
      <p:sp>
        <p:nvSpPr>
          <p:cNvPr id="3" name="Content Placeholder 2"/>
          <p:cNvSpPr>
            <a:spLocks noGrp="1"/>
          </p:cNvSpPr>
          <p:nvPr>
            <p:ph idx="1"/>
          </p:nvPr>
        </p:nvSpPr>
        <p:spPr/>
        <p:txBody>
          <a:bodyPr>
            <a:normAutofit/>
          </a:bodyPr>
          <a:lstStyle/>
          <a:p>
            <a:pPr marL="0" lvl="0" indent="0" eaLnBrk="0" hangingPunct="0">
              <a:buNone/>
              <a:defRPr/>
            </a:pPr>
            <a:r>
              <a:rPr lang="en-US" i="1" dirty="0"/>
              <a:t>Continuous Delivery </a:t>
            </a:r>
            <a:r>
              <a:rPr lang="en-US" i="1" dirty="0" smtClean="0"/>
              <a:t>is </a:t>
            </a:r>
            <a:r>
              <a:rPr lang="en-US" i="1" dirty="0"/>
              <a:t>a software development discipline where you build software in such a way that the software can be released to production at any time. </a:t>
            </a:r>
            <a:r>
              <a:rPr lang="en-US" dirty="0"/>
              <a:t/>
            </a:r>
            <a:br>
              <a:rPr lang="en-US" dirty="0"/>
            </a:br>
            <a:endParaRPr lang="en-US" dirty="0"/>
          </a:p>
          <a:p>
            <a:pPr marL="0" lvl="0" indent="0" eaLnBrk="0" hangingPunct="0">
              <a:buNone/>
              <a:defRPr/>
            </a:pPr>
            <a:r>
              <a:rPr lang="en-US" dirty="0" smtClean="0"/>
              <a:t>Martin Fowler</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122</a:t>
            </a:fld>
            <a:endParaRPr lang="en-US" sz="1000"/>
          </a:p>
        </p:txBody>
      </p:sp>
    </p:spTree>
    <p:extLst>
      <p:ext uri="{BB962C8B-B14F-4D97-AF65-F5344CB8AC3E}">
        <p14:creationId xmlns:p14="http://schemas.microsoft.com/office/powerpoint/2010/main" val="420434287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Delivery value proposition</a:t>
            </a:r>
            <a:endParaRPr lang="en-US" dirty="0"/>
          </a:p>
        </p:txBody>
      </p:sp>
      <p:sp>
        <p:nvSpPr>
          <p:cNvPr id="3" name="Content Placeholder 2"/>
          <p:cNvSpPr>
            <a:spLocks noGrp="1"/>
          </p:cNvSpPr>
          <p:nvPr>
            <p:ph idx="1"/>
          </p:nvPr>
        </p:nvSpPr>
        <p:spPr/>
        <p:txBody>
          <a:bodyPr>
            <a:normAutofit/>
          </a:bodyPr>
          <a:lstStyle/>
          <a:p>
            <a:pPr marL="0" lvl="0" indent="0" eaLnBrk="0" hangingPunct="0">
              <a:buNone/>
              <a:defRPr/>
            </a:pPr>
            <a:r>
              <a:rPr lang="en-US" b="1" dirty="0" smtClean="0"/>
              <a:t>Main benefits</a:t>
            </a:r>
            <a:endParaRPr lang="en-US" b="1" dirty="0"/>
          </a:p>
          <a:p>
            <a:pPr lvl="1"/>
            <a:r>
              <a:rPr lang="en-US" dirty="0" smtClean="0"/>
              <a:t>Increasing </a:t>
            </a:r>
            <a:r>
              <a:rPr lang="en-US" dirty="0"/>
              <a:t>the throughput of new </a:t>
            </a:r>
            <a:r>
              <a:rPr lang="en-US" dirty="0" smtClean="0"/>
              <a:t>features </a:t>
            </a:r>
            <a:r>
              <a:rPr lang="en-US" dirty="0"/>
              <a:t>and also the stability of the </a:t>
            </a:r>
            <a:r>
              <a:rPr lang="en-US"/>
              <a:t>production </a:t>
            </a:r>
            <a:r>
              <a:rPr lang="en-US" smtClean="0"/>
              <a:t>systems</a:t>
            </a:r>
            <a:r>
              <a:rPr lang="en-US" dirty="0"/>
              <a:t>:</a:t>
            </a:r>
            <a:r>
              <a:rPr lang="en-US" smtClean="0"/>
              <a:t> </a:t>
            </a:r>
            <a:r>
              <a:rPr lang="en-US" dirty="0"/>
              <a:t>increasing innovation and predictability together at the same </a:t>
            </a:r>
            <a:r>
              <a:rPr lang="en-US" dirty="0" smtClean="0"/>
              <a:t>time</a:t>
            </a:r>
            <a:br>
              <a:rPr lang="en-US" dirty="0" smtClean="0"/>
            </a:br>
            <a:endParaRPr lang="en-US" dirty="0" smtClean="0"/>
          </a:p>
          <a:p>
            <a:pPr lvl="1"/>
            <a:r>
              <a:rPr lang="en-US" dirty="0" smtClean="0"/>
              <a:t>Close </a:t>
            </a:r>
            <a:r>
              <a:rPr lang="en-US" dirty="0"/>
              <a:t>the gap between the Business and IT, between the Customers, the Market and the Business</a:t>
            </a:r>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123</a:t>
            </a:fld>
            <a:endParaRPr lang="en-US" sz="1000"/>
          </a:p>
        </p:txBody>
      </p:sp>
    </p:spTree>
    <p:extLst>
      <p:ext uri="{BB962C8B-B14F-4D97-AF65-F5344CB8AC3E}">
        <p14:creationId xmlns:p14="http://schemas.microsoft.com/office/powerpoint/2010/main" val="4105222103"/>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Continuous Delivery</a:t>
            </a:r>
            <a:endParaRPr lang="en-US" sz="2000" b="0" i="1" dirty="0">
              <a:solidFill>
                <a:schemeClr val="tx1"/>
              </a:solidFill>
            </a:endParaRPr>
          </a:p>
        </p:txBody>
      </p:sp>
      <p:sp>
        <p:nvSpPr>
          <p:cNvPr id="3" name="Slide Number Placeholder 2"/>
          <p:cNvSpPr>
            <a:spLocks noGrp="1"/>
          </p:cNvSpPr>
          <p:nvPr>
            <p:ph type="sldNum" sz="quarter" idx="10"/>
          </p:nvPr>
        </p:nvSpPr>
        <p:spPr/>
        <p:txBody>
          <a:bodyPr/>
          <a:lstStyle/>
          <a:p>
            <a:fld id="{DBF93456-1E22-C641-A4C5-062692281B3E}" type="slidenum">
              <a:rPr lang="en-US" smtClean="0"/>
              <a:pPr/>
              <a:t>124</a:t>
            </a:fld>
            <a:endParaRPr lang="en-US" sz="1000"/>
          </a:p>
        </p:txBody>
      </p:sp>
      <p:sp>
        <p:nvSpPr>
          <p:cNvPr id="5" name="Text Placeholder 5"/>
          <p:cNvSpPr txBox="1">
            <a:spLocks/>
          </p:cNvSpPr>
          <p:nvPr/>
        </p:nvSpPr>
        <p:spPr bwMode="auto">
          <a:xfrm>
            <a:off x="457200" y="1306513"/>
            <a:ext cx="8229600" cy="446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800" i="0" u="none" strike="noStrike" kern="0" cap="none" spc="0" normalizeH="0" baseline="0" noProof="0" dirty="0" smtClean="0">
                <a:ln>
                  <a:noFill/>
                </a:ln>
                <a:solidFill>
                  <a:srgbClr val="292929"/>
                </a:solidFill>
                <a:effectLst/>
                <a:uLnTx/>
                <a:uFillTx/>
                <a:latin typeface="+mn-lt"/>
                <a:ea typeface="Arial" pitchFamily="21" charset="0"/>
                <a:cs typeface="+mn-cs"/>
              </a:rPr>
              <a:t>Traditional</a:t>
            </a:r>
            <a:r>
              <a:rPr kumimoji="0" lang="en-US" sz="2800" i="0" u="none" strike="noStrike" kern="0" cap="none" spc="0" normalizeH="0" noProof="0" dirty="0" smtClean="0">
                <a:ln>
                  <a:noFill/>
                </a:ln>
                <a:solidFill>
                  <a:srgbClr val="292929"/>
                </a:solidFill>
                <a:effectLst/>
                <a:uLnTx/>
                <a:uFillTx/>
                <a:latin typeface="+mn-lt"/>
                <a:ea typeface="Arial" pitchFamily="21" charset="0"/>
                <a:cs typeface="+mn-cs"/>
              </a:rPr>
              <a:t> approach to delivery</a:t>
            </a:r>
            <a:endParaRPr kumimoji="0" lang="en-US" sz="2800" i="0" u="none" strike="noStrike" kern="0" cap="none" spc="0" normalizeH="0" baseline="0" noProof="0" dirty="0">
              <a:ln>
                <a:noFill/>
              </a:ln>
              <a:solidFill>
                <a:srgbClr val="292929"/>
              </a:solidFill>
              <a:effectLst/>
              <a:uLnTx/>
              <a:uFillTx/>
              <a:latin typeface="+mn-lt"/>
              <a:ea typeface="Arial" pitchFamily="21" charset="0"/>
              <a:cs typeface="+mn-cs"/>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636912"/>
            <a:ext cx="8172400" cy="199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Tree>
    <p:extLst>
      <p:ext uri="{BB962C8B-B14F-4D97-AF65-F5344CB8AC3E}">
        <p14:creationId xmlns:p14="http://schemas.microsoft.com/office/powerpoint/2010/main" val="40497322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Continuous Delivery</a:t>
            </a:r>
            <a:endParaRPr lang="en-US" sz="2000" b="0" i="1" dirty="0">
              <a:solidFill>
                <a:schemeClr val="tx1"/>
              </a:solidFill>
            </a:endParaRPr>
          </a:p>
        </p:txBody>
      </p:sp>
      <p:sp>
        <p:nvSpPr>
          <p:cNvPr id="3" name="Slide Number Placeholder 2"/>
          <p:cNvSpPr>
            <a:spLocks noGrp="1"/>
          </p:cNvSpPr>
          <p:nvPr>
            <p:ph type="sldNum" sz="quarter" idx="10"/>
          </p:nvPr>
        </p:nvSpPr>
        <p:spPr/>
        <p:txBody>
          <a:bodyPr/>
          <a:lstStyle/>
          <a:p>
            <a:fld id="{DBF93456-1E22-C641-A4C5-062692281B3E}" type="slidenum">
              <a:rPr lang="en-US" smtClean="0"/>
              <a:pPr/>
              <a:t>125</a:t>
            </a:fld>
            <a:endParaRPr lang="en-US" sz="1000"/>
          </a:p>
        </p:txBody>
      </p:sp>
      <p:sp>
        <p:nvSpPr>
          <p:cNvPr id="5" name="Text Placeholder 5"/>
          <p:cNvSpPr txBox="1">
            <a:spLocks/>
          </p:cNvSpPr>
          <p:nvPr/>
        </p:nvSpPr>
        <p:spPr bwMode="auto">
          <a:xfrm>
            <a:off x="457200" y="1306513"/>
            <a:ext cx="8229600" cy="446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2800" kern="0" dirty="0" smtClean="0">
                <a:latin typeface="+mn-lt"/>
                <a:cs typeface="+mn-cs"/>
              </a:rPr>
              <a:t>The ideal approach to delivery</a:t>
            </a:r>
            <a:endParaRPr kumimoji="0" lang="en-US" sz="2800" i="0" u="none" strike="noStrike" kern="0" cap="none" spc="0" normalizeH="0" baseline="0" noProof="0" dirty="0">
              <a:ln>
                <a:noFill/>
              </a:ln>
              <a:solidFill>
                <a:srgbClr val="292929"/>
              </a:solidFill>
              <a:effectLst/>
              <a:uLnTx/>
              <a:uFillTx/>
              <a:latin typeface="+mn-lt"/>
              <a:cs typeface="+mn-cs"/>
            </a:endParaRPr>
          </a:p>
        </p:txBody>
      </p:sp>
      <p:pic>
        <p:nvPicPr>
          <p:cNvPr id="10" name="Picture 9"/>
          <p:cNvPicPr>
            <a:picLocks noChangeAspect="1"/>
          </p:cNvPicPr>
          <p:nvPr/>
        </p:nvPicPr>
        <p:blipFill>
          <a:blip r:embed="rId3"/>
          <a:stretch>
            <a:fillRect/>
          </a:stretch>
        </p:blipFill>
        <p:spPr>
          <a:xfrm>
            <a:off x="539552" y="2060848"/>
            <a:ext cx="6468005" cy="2299320"/>
          </a:xfrm>
          <a:prstGeom prst="rect">
            <a:avLst/>
          </a:prstGeom>
        </p:spPr>
      </p:pic>
    </p:spTree>
    <p:extLst>
      <p:ext uri="{BB962C8B-B14F-4D97-AF65-F5344CB8AC3E}">
        <p14:creationId xmlns:p14="http://schemas.microsoft.com/office/powerpoint/2010/main" val="4025279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Delivery</a:t>
            </a:r>
            <a:endParaRPr lang="en-US" dirty="0"/>
          </a:p>
        </p:txBody>
      </p:sp>
      <p:sp>
        <p:nvSpPr>
          <p:cNvPr id="3" name="Content Placeholder 2"/>
          <p:cNvSpPr>
            <a:spLocks noGrp="1"/>
          </p:cNvSpPr>
          <p:nvPr>
            <p:ph idx="1"/>
          </p:nvPr>
        </p:nvSpPr>
        <p:spPr/>
        <p:txBody>
          <a:bodyPr>
            <a:normAutofit fontScale="85000" lnSpcReduction="10000"/>
          </a:bodyPr>
          <a:lstStyle/>
          <a:p>
            <a:pPr marL="0" lvl="0" indent="0" eaLnBrk="0" hangingPunct="0">
              <a:buNone/>
              <a:defRPr/>
            </a:pPr>
            <a:r>
              <a:rPr lang="en-US" b="1" dirty="0"/>
              <a:t>Principles</a:t>
            </a:r>
          </a:p>
          <a:p>
            <a:pPr lvl="1"/>
            <a:r>
              <a:rPr lang="en-US" dirty="0"/>
              <a:t>Create a repeatable process for releasing software</a:t>
            </a:r>
          </a:p>
          <a:p>
            <a:pPr lvl="1"/>
            <a:r>
              <a:rPr lang="en-US" dirty="0"/>
              <a:t>Automate almost everything</a:t>
            </a:r>
          </a:p>
          <a:p>
            <a:pPr lvl="1"/>
            <a:r>
              <a:rPr lang="en-US" dirty="0"/>
              <a:t>Keep everything in version control</a:t>
            </a:r>
          </a:p>
          <a:p>
            <a:pPr lvl="1"/>
            <a:r>
              <a:rPr lang="en-US" dirty="0"/>
              <a:t>If it hurts, do it more often, and bring the pain forward</a:t>
            </a:r>
          </a:p>
          <a:p>
            <a:pPr lvl="1"/>
            <a:r>
              <a:rPr lang="en-US" dirty="0"/>
              <a:t>Build quality in (Deming)</a:t>
            </a:r>
          </a:p>
          <a:p>
            <a:pPr lvl="1"/>
            <a:r>
              <a:rPr lang="en-US" dirty="0"/>
              <a:t>Done means released</a:t>
            </a:r>
          </a:p>
          <a:p>
            <a:pPr lvl="1"/>
            <a:r>
              <a:rPr lang="en-US" dirty="0"/>
              <a:t>Everybody is responsible for delivery</a:t>
            </a:r>
          </a:p>
          <a:p>
            <a:pPr lvl="1"/>
            <a:r>
              <a:rPr lang="en-US" dirty="0"/>
              <a:t>Continuous improvement</a:t>
            </a:r>
          </a:p>
          <a:p>
            <a:pPr marL="0" indent="0">
              <a:buNone/>
            </a:pP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126</a:t>
            </a:fld>
            <a:endParaRPr lang="en-US" sz="1000"/>
          </a:p>
        </p:txBody>
      </p:sp>
    </p:spTree>
    <p:extLst>
      <p:ext uri="{BB962C8B-B14F-4D97-AF65-F5344CB8AC3E}">
        <p14:creationId xmlns:p14="http://schemas.microsoft.com/office/powerpoint/2010/main" val="242240006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Deployment Pipeline</a:t>
            </a:r>
            <a:endParaRPr lang="en-US" sz="2000" b="0" i="1" dirty="0">
              <a:solidFill>
                <a:schemeClr val="tx1"/>
              </a:solidFill>
            </a:endParaRPr>
          </a:p>
        </p:txBody>
      </p:sp>
      <p:sp>
        <p:nvSpPr>
          <p:cNvPr id="3" name="Slide Number Placeholder 2"/>
          <p:cNvSpPr>
            <a:spLocks noGrp="1"/>
          </p:cNvSpPr>
          <p:nvPr>
            <p:ph type="sldNum" sz="quarter" idx="10"/>
          </p:nvPr>
        </p:nvSpPr>
        <p:spPr/>
        <p:txBody>
          <a:bodyPr/>
          <a:lstStyle/>
          <a:p>
            <a:fld id="{DBF93456-1E22-C641-A4C5-062692281B3E}" type="slidenum">
              <a:rPr lang="en-US" smtClean="0"/>
              <a:pPr/>
              <a:t>127</a:t>
            </a:fld>
            <a:endParaRPr lang="en-US" sz="1000"/>
          </a:p>
        </p:txBody>
      </p:sp>
      <p:pic>
        <p:nvPicPr>
          <p:cNvPr id="6" name="Picture 5"/>
          <p:cNvPicPr>
            <a:picLocks noChangeAspect="1"/>
          </p:cNvPicPr>
          <p:nvPr/>
        </p:nvPicPr>
        <p:blipFill>
          <a:blip/>
          <a:stretch>
            <a:fillRect/>
          </a:stretch>
        </p:blipFill>
        <p:spPr>
          <a:xfrm>
            <a:off x="1549400" y="1524000"/>
            <a:ext cx="6304811" cy="4497288"/>
          </a:xfrm>
          <a:prstGeom prst="rect">
            <a:avLst/>
          </a:prstGeom>
        </p:spPr>
      </p:pic>
    </p:spTree>
    <p:extLst>
      <p:ext uri="{BB962C8B-B14F-4D97-AF65-F5344CB8AC3E}">
        <p14:creationId xmlns:p14="http://schemas.microsoft.com/office/powerpoint/2010/main" val="5463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Deployment Pipeline</a:t>
            </a:r>
            <a:endParaRPr lang="en-US" sz="2000" b="0" i="1" dirty="0">
              <a:solidFill>
                <a:schemeClr val="tx1"/>
              </a:solidFill>
            </a:endParaRPr>
          </a:p>
        </p:txBody>
      </p:sp>
      <p:sp>
        <p:nvSpPr>
          <p:cNvPr id="3" name="Slide Number Placeholder 2"/>
          <p:cNvSpPr>
            <a:spLocks noGrp="1"/>
          </p:cNvSpPr>
          <p:nvPr>
            <p:ph type="sldNum" sz="quarter" idx="10"/>
          </p:nvPr>
        </p:nvSpPr>
        <p:spPr/>
        <p:txBody>
          <a:bodyPr/>
          <a:lstStyle/>
          <a:p>
            <a:fld id="{DBF93456-1E22-C641-A4C5-062692281B3E}" type="slidenum">
              <a:rPr lang="en-US" smtClean="0"/>
              <a:pPr/>
              <a:t>128</a:t>
            </a:fld>
            <a:endParaRPr lang="en-US" sz="1000"/>
          </a:p>
        </p:txBody>
      </p:sp>
      <p:pic>
        <p:nvPicPr>
          <p:cNvPr id="6" name="Picture 5"/>
          <p:cNvPicPr>
            <a:picLocks noChangeAspect="1"/>
          </p:cNvPicPr>
          <p:nvPr/>
        </p:nvPicPr>
        <p:blipFill>
          <a:blip r:embed="rId3"/>
          <a:stretch>
            <a:fillRect/>
          </a:stretch>
        </p:blipFill>
        <p:spPr>
          <a:xfrm>
            <a:off x="1043608" y="1556792"/>
            <a:ext cx="6977777" cy="4488408"/>
          </a:xfrm>
          <a:prstGeom prst="rect">
            <a:avLst/>
          </a:prstGeom>
        </p:spPr>
      </p:pic>
    </p:spTree>
    <p:extLst>
      <p:ext uri="{BB962C8B-B14F-4D97-AF65-F5344CB8AC3E}">
        <p14:creationId xmlns:p14="http://schemas.microsoft.com/office/powerpoint/2010/main" val="1384441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Delivery</a:t>
            </a:r>
            <a:endParaRPr lang="en-US" dirty="0"/>
          </a:p>
        </p:txBody>
      </p:sp>
      <p:sp>
        <p:nvSpPr>
          <p:cNvPr id="3" name="Content Placeholder 2"/>
          <p:cNvSpPr>
            <a:spLocks noGrp="1"/>
          </p:cNvSpPr>
          <p:nvPr>
            <p:ph idx="1"/>
          </p:nvPr>
        </p:nvSpPr>
        <p:spPr/>
        <p:txBody>
          <a:bodyPr/>
          <a:lstStyle/>
          <a:p>
            <a:pPr marL="0" lvl="0" indent="0" eaLnBrk="0" hangingPunct="0">
              <a:buNone/>
              <a:defRPr/>
            </a:pPr>
            <a:r>
              <a:rPr lang="en-US" b="1" dirty="0"/>
              <a:t>Stages and environments</a:t>
            </a:r>
          </a:p>
          <a:p>
            <a:pPr lvl="1"/>
            <a:r>
              <a:rPr lang="en-US" dirty="0"/>
              <a:t>Commit stage</a:t>
            </a:r>
          </a:p>
          <a:p>
            <a:pPr lvl="1"/>
            <a:r>
              <a:rPr lang="en-US" dirty="0"/>
              <a:t>Acceptance stage</a:t>
            </a:r>
          </a:p>
          <a:p>
            <a:pPr lvl="1"/>
            <a:r>
              <a:rPr lang="en-US" dirty="0"/>
              <a:t>Manual stages</a:t>
            </a:r>
          </a:p>
          <a:p>
            <a:pPr lvl="1"/>
            <a:r>
              <a:rPr lang="en-US" dirty="0"/>
              <a:t>Deployment stages</a:t>
            </a:r>
          </a:p>
          <a:p>
            <a:pPr marL="0" indent="0">
              <a:buNone/>
            </a:pP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129</a:t>
            </a:fld>
            <a:endParaRPr lang="en-US" sz="1000"/>
          </a:p>
        </p:txBody>
      </p:sp>
    </p:spTree>
    <p:extLst>
      <p:ext uri="{BB962C8B-B14F-4D97-AF65-F5344CB8AC3E}">
        <p14:creationId xmlns:p14="http://schemas.microsoft.com/office/powerpoint/2010/main" val="14256126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Recommended Practices</a:t>
            </a:r>
            <a:endParaRPr lang="en-US" dirty="0"/>
          </a:p>
        </p:txBody>
      </p:sp>
      <p:grpSp>
        <p:nvGrpSpPr>
          <p:cNvPr id="7" name="Group 3"/>
          <p:cNvGrpSpPr>
            <a:grpSpLocks/>
          </p:cNvGrpSpPr>
          <p:nvPr/>
        </p:nvGrpSpPr>
        <p:grpSpPr bwMode="auto">
          <a:xfrm>
            <a:off x="868680" y="1444283"/>
            <a:ext cx="7406640" cy="4457700"/>
            <a:chOff x="0" y="0"/>
            <a:chExt cx="5184" cy="3120"/>
          </a:xfrm>
        </p:grpSpPr>
        <p:sp>
          <p:nvSpPr>
            <p:cNvPr id="8" name="Rectangle 4"/>
            <p:cNvSpPr>
              <a:spLocks/>
            </p:cNvSpPr>
            <p:nvPr/>
          </p:nvSpPr>
          <p:spPr bwMode="auto">
            <a:xfrm>
              <a:off x="0" y="0"/>
              <a:ext cx="5184" cy="3120"/>
            </a:xfrm>
            <a:prstGeom prst="rect">
              <a:avLst/>
            </a:prstGeom>
            <a:solidFill>
              <a:srgbClr val="BEBED4"/>
            </a:solidFill>
            <a:ln w="50800">
              <a:solidFill>
                <a:srgbClr val="808080"/>
              </a:solidFill>
              <a:miter lim="800000"/>
              <a:headEnd/>
              <a:tailEnd/>
            </a:ln>
          </p:spPr>
          <p:txBody>
            <a:bodyPr lIns="0" tIns="0" rIns="0" bIns="0"/>
            <a:lstStyle/>
            <a:p>
              <a:pPr>
                <a:buNone/>
              </a:pPr>
              <a:endParaRPr lang="en-GB"/>
            </a:p>
          </p:txBody>
        </p:sp>
        <p:sp>
          <p:nvSpPr>
            <p:cNvPr id="9" name="Rectangle 5"/>
            <p:cNvSpPr>
              <a:spLocks/>
            </p:cNvSpPr>
            <p:nvPr/>
          </p:nvSpPr>
          <p:spPr bwMode="auto">
            <a:xfrm>
              <a:off x="0" y="0"/>
              <a:ext cx="0" cy="108"/>
            </a:xfrm>
            <a:prstGeom prst="rect">
              <a:avLst/>
            </a:prstGeom>
            <a:noFill/>
            <a:ln w="12700">
              <a:solidFill>
                <a:srgbClr val="808080"/>
              </a:solidFill>
              <a:miter lim="800000"/>
              <a:headEnd/>
              <a:tailEnd/>
            </a:ln>
          </p:spPr>
          <p:txBody>
            <a:bodyPr wrap="none" lIns="0" tIns="0" rIns="0" bIns="0">
              <a:spAutoFit/>
            </a:bodyPr>
            <a:lstStyle/>
            <a:p>
              <a:pPr>
                <a:buNone/>
              </a:pPr>
              <a:endParaRPr lang="en-GB"/>
            </a:p>
          </p:txBody>
        </p:sp>
      </p:grpSp>
      <p:sp>
        <p:nvSpPr>
          <p:cNvPr id="10" name="Rectangle 6"/>
          <p:cNvSpPr>
            <a:spLocks/>
          </p:cNvSpPr>
          <p:nvPr/>
        </p:nvSpPr>
        <p:spPr bwMode="auto">
          <a:xfrm>
            <a:off x="3406140" y="5571942"/>
            <a:ext cx="2331720" cy="246221"/>
          </a:xfrm>
          <a:prstGeom prst="rect">
            <a:avLst/>
          </a:prstGeom>
          <a:solidFill>
            <a:srgbClr val="BEBED4"/>
          </a:solidFill>
          <a:ln w="12700">
            <a:noFill/>
            <a:miter lim="800000"/>
            <a:headEnd/>
            <a:tailEnd/>
          </a:ln>
        </p:spPr>
        <p:txBody>
          <a:bodyPr lIns="0" tIns="0" rIns="40639" bIns="0">
            <a:spAutoFit/>
          </a:bodyPr>
          <a:lstStyle/>
          <a:p>
            <a:pPr marL="35719" algn="ctr">
              <a:buNone/>
            </a:pPr>
            <a:r>
              <a:rPr lang="en-US" sz="1600" b="1" dirty="0" smtClean="0">
                <a:solidFill>
                  <a:srgbClr val="000000"/>
                </a:solidFill>
                <a:cs typeface="Tahoma" pitchFamily="34" charset="0"/>
                <a:sym typeface="Tahoma" pitchFamily="34" charset="0"/>
              </a:rPr>
              <a:t>ORGANIZATIONAL</a:t>
            </a:r>
            <a:endParaRPr lang="en-US" sz="1600" b="1" dirty="0">
              <a:solidFill>
                <a:srgbClr val="000000"/>
              </a:solidFill>
              <a:cs typeface="Tahoma" pitchFamily="34" charset="0"/>
              <a:sym typeface="Tahoma" pitchFamily="34" charset="0"/>
            </a:endParaRPr>
          </a:p>
        </p:txBody>
      </p:sp>
      <p:sp>
        <p:nvSpPr>
          <p:cNvPr id="11" name="Rectangle 7"/>
          <p:cNvSpPr>
            <a:spLocks/>
          </p:cNvSpPr>
          <p:nvPr/>
        </p:nvSpPr>
        <p:spPr bwMode="auto">
          <a:xfrm>
            <a:off x="948690" y="1538581"/>
            <a:ext cx="1078706"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Build/Deploy</a:t>
            </a:r>
          </a:p>
        </p:txBody>
      </p:sp>
      <p:sp>
        <p:nvSpPr>
          <p:cNvPr id="12" name="Rectangle 8"/>
          <p:cNvSpPr>
            <a:spLocks/>
          </p:cNvSpPr>
          <p:nvPr/>
        </p:nvSpPr>
        <p:spPr bwMode="auto">
          <a:xfrm>
            <a:off x="948690" y="2744120"/>
            <a:ext cx="938689"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Testing</a:t>
            </a:r>
          </a:p>
        </p:txBody>
      </p:sp>
      <p:sp>
        <p:nvSpPr>
          <p:cNvPr id="13" name="Rectangle 9"/>
          <p:cNvSpPr>
            <a:spLocks/>
          </p:cNvSpPr>
          <p:nvPr/>
        </p:nvSpPr>
        <p:spPr bwMode="auto">
          <a:xfrm>
            <a:off x="7363778" y="1512863"/>
            <a:ext cx="79009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Short</a:t>
            </a:r>
          </a:p>
          <a:p>
            <a:pPr marL="35719" algn="r">
              <a:buNone/>
            </a:pPr>
            <a:r>
              <a:rPr lang="en-US" sz="1400" dirty="0">
                <a:cs typeface="Tahoma" pitchFamily="34" charset="0"/>
                <a:sym typeface="Tahoma" pitchFamily="34" charset="0"/>
              </a:rPr>
              <a:t>Releases</a:t>
            </a:r>
          </a:p>
        </p:txBody>
      </p:sp>
      <p:sp>
        <p:nvSpPr>
          <p:cNvPr id="14" name="Rectangle 10"/>
          <p:cNvSpPr>
            <a:spLocks/>
          </p:cNvSpPr>
          <p:nvPr/>
        </p:nvSpPr>
        <p:spPr bwMode="auto">
          <a:xfrm>
            <a:off x="948690" y="3949659"/>
            <a:ext cx="865823"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Coding</a:t>
            </a:r>
          </a:p>
          <a:p>
            <a:pPr marL="35719">
              <a:buNone/>
            </a:pPr>
            <a:r>
              <a:rPr lang="en-US" sz="1400" dirty="0">
                <a:cs typeface="Tahoma" pitchFamily="34" charset="0"/>
                <a:sym typeface="Tahoma" pitchFamily="34" charset="0"/>
              </a:rPr>
              <a:t>Standards</a:t>
            </a:r>
          </a:p>
        </p:txBody>
      </p:sp>
      <p:sp>
        <p:nvSpPr>
          <p:cNvPr id="15" name="Rectangle 11"/>
          <p:cNvSpPr>
            <a:spLocks/>
          </p:cNvSpPr>
          <p:nvPr/>
        </p:nvSpPr>
        <p:spPr bwMode="auto">
          <a:xfrm>
            <a:off x="948690" y="5140091"/>
            <a:ext cx="958691"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Continuous</a:t>
            </a:r>
          </a:p>
          <a:p>
            <a:pPr marL="35719">
              <a:buNone/>
            </a:pPr>
            <a:r>
              <a:rPr lang="en-US" sz="1400" dirty="0">
                <a:cs typeface="Tahoma" pitchFamily="34" charset="0"/>
                <a:sym typeface="Tahoma" pitchFamily="34" charset="0"/>
              </a:rPr>
              <a:t>Integration</a:t>
            </a:r>
          </a:p>
        </p:txBody>
      </p:sp>
      <p:sp>
        <p:nvSpPr>
          <p:cNvPr id="16" name="Rectangle 12"/>
          <p:cNvSpPr>
            <a:spLocks/>
          </p:cNvSpPr>
          <p:nvPr/>
        </p:nvSpPr>
        <p:spPr bwMode="auto">
          <a:xfrm>
            <a:off x="7329488" y="5140091"/>
            <a:ext cx="82438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On-site</a:t>
            </a:r>
          </a:p>
          <a:p>
            <a:pPr marL="35719" algn="r">
              <a:buNone/>
            </a:pPr>
            <a:r>
              <a:rPr lang="en-US" sz="1400" dirty="0">
                <a:cs typeface="Tahoma" pitchFamily="34" charset="0"/>
                <a:sym typeface="Tahoma" pitchFamily="34" charset="0"/>
              </a:rPr>
              <a:t>Customer</a:t>
            </a:r>
          </a:p>
        </p:txBody>
      </p:sp>
      <p:sp>
        <p:nvSpPr>
          <p:cNvPr id="17" name="Rectangle 13"/>
          <p:cNvSpPr>
            <a:spLocks/>
          </p:cNvSpPr>
          <p:nvPr/>
        </p:nvSpPr>
        <p:spPr bwMode="auto">
          <a:xfrm>
            <a:off x="7190899" y="4103417"/>
            <a:ext cx="962978" cy="215741"/>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Co-location</a:t>
            </a:r>
          </a:p>
        </p:txBody>
      </p:sp>
      <p:sp>
        <p:nvSpPr>
          <p:cNvPr id="18" name="Rectangle 14"/>
          <p:cNvSpPr>
            <a:spLocks/>
          </p:cNvSpPr>
          <p:nvPr/>
        </p:nvSpPr>
        <p:spPr bwMode="auto">
          <a:xfrm>
            <a:off x="7255193" y="2808140"/>
            <a:ext cx="898684"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Collective</a:t>
            </a:r>
          </a:p>
          <a:p>
            <a:pPr marL="35719" algn="r">
              <a:buNone/>
            </a:pPr>
            <a:r>
              <a:rPr lang="en-US" sz="1400" dirty="0">
                <a:cs typeface="Tahoma" pitchFamily="34" charset="0"/>
                <a:sym typeface="Tahoma" pitchFamily="34" charset="0"/>
              </a:rPr>
              <a:t>Ownership</a:t>
            </a:r>
          </a:p>
        </p:txBody>
      </p:sp>
      <p:grpSp>
        <p:nvGrpSpPr>
          <p:cNvPr id="19" name="Group 16"/>
          <p:cNvGrpSpPr>
            <a:grpSpLocks/>
          </p:cNvGrpSpPr>
          <p:nvPr/>
        </p:nvGrpSpPr>
        <p:grpSpPr bwMode="auto">
          <a:xfrm>
            <a:off x="2143125" y="1512863"/>
            <a:ext cx="4937760" cy="4001929"/>
            <a:chOff x="0" y="0"/>
            <a:chExt cx="3456" cy="2640"/>
          </a:xfrm>
          <a:solidFill>
            <a:schemeClr val="accent6">
              <a:lumMod val="40000"/>
              <a:lumOff val="60000"/>
            </a:schemeClr>
          </a:solidFill>
        </p:grpSpPr>
        <p:sp>
          <p:nvSpPr>
            <p:cNvPr id="20" name="Rectangle 17"/>
            <p:cNvSpPr>
              <a:spLocks/>
            </p:cNvSpPr>
            <p:nvPr/>
          </p:nvSpPr>
          <p:spPr bwMode="auto">
            <a:xfrm>
              <a:off x="0" y="0"/>
              <a:ext cx="3456" cy="2640"/>
            </a:xfrm>
            <a:prstGeom prst="rect">
              <a:avLst/>
            </a:prstGeom>
            <a:grpFill/>
            <a:ln w="50800">
              <a:solidFill>
                <a:srgbClr val="808080"/>
              </a:solidFill>
              <a:miter lim="800000"/>
              <a:headEnd/>
              <a:tailEnd/>
            </a:ln>
          </p:spPr>
          <p:txBody>
            <a:bodyPr lIns="0" tIns="0" rIns="0" bIns="0"/>
            <a:lstStyle/>
            <a:p>
              <a:pPr>
                <a:buNone/>
              </a:pPr>
              <a:endParaRPr lang="en-GB"/>
            </a:p>
          </p:txBody>
        </p:sp>
        <p:sp>
          <p:nvSpPr>
            <p:cNvPr id="21" name="Rectangle 18"/>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buNone/>
              </a:pPr>
              <a:endParaRPr lang="en-GB"/>
            </a:p>
          </p:txBody>
        </p:sp>
      </p:grpSp>
      <p:sp>
        <p:nvSpPr>
          <p:cNvPr id="22" name="Rectangle 19"/>
          <p:cNvSpPr>
            <a:spLocks/>
          </p:cNvSpPr>
          <p:nvPr/>
        </p:nvSpPr>
        <p:spPr bwMode="auto">
          <a:xfrm>
            <a:off x="3308985" y="5145156"/>
            <a:ext cx="2331720" cy="246221"/>
          </a:xfrm>
          <a:prstGeom prst="rect">
            <a:avLst/>
          </a:prstGeom>
          <a:solidFill>
            <a:schemeClr val="accent6">
              <a:lumMod val="40000"/>
              <a:lumOff val="60000"/>
            </a:schemeClr>
          </a:solidFill>
          <a:ln w="12700">
            <a:noFill/>
            <a:miter lim="800000"/>
            <a:headEnd/>
            <a:tailEnd/>
          </a:ln>
        </p:spPr>
        <p:txBody>
          <a:bodyPr lIns="0" tIns="0" rIns="40639" bIns="0">
            <a:spAutoFit/>
          </a:bodyPr>
          <a:lstStyle/>
          <a:p>
            <a:pPr marL="35719" algn="ctr">
              <a:buNone/>
            </a:pPr>
            <a:r>
              <a:rPr lang="en-US" sz="1600" b="1" dirty="0">
                <a:cs typeface="Tahoma" pitchFamily="34" charset="0"/>
                <a:sym typeface="Tahoma" pitchFamily="34" charset="0"/>
              </a:rPr>
              <a:t>TEAM</a:t>
            </a:r>
          </a:p>
        </p:txBody>
      </p:sp>
      <p:sp>
        <p:nvSpPr>
          <p:cNvPr id="23" name="Rectangle 20"/>
          <p:cNvSpPr>
            <a:spLocks/>
          </p:cNvSpPr>
          <p:nvPr/>
        </p:nvSpPr>
        <p:spPr bwMode="auto">
          <a:xfrm>
            <a:off x="5759291" y="1823100"/>
            <a:ext cx="1223010"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Retrospectives</a:t>
            </a:r>
          </a:p>
        </p:txBody>
      </p:sp>
      <p:sp>
        <p:nvSpPr>
          <p:cNvPr id="24" name="Rectangle 21"/>
          <p:cNvSpPr>
            <a:spLocks/>
          </p:cNvSpPr>
          <p:nvPr/>
        </p:nvSpPr>
        <p:spPr bwMode="auto">
          <a:xfrm>
            <a:off x="6202204" y="3947350"/>
            <a:ext cx="780098"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solidFill>
                  <a:srgbClr val="191919"/>
                </a:solidFill>
                <a:cs typeface="Tahoma" pitchFamily="34" charset="0"/>
                <a:sym typeface="Tahoma" pitchFamily="34" charset="0"/>
              </a:rPr>
              <a:t>Iterations</a:t>
            </a:r>
          </a:p>
        </p:txBody>
      </p:sp>
      <p:sp>
        <p:nvSpPr>
          <p:cNvPr id="25" name="Rectangle 22"/>
          <p:cNvSpPr>
            <a:spLocks/>
          </p:cNvSpPr>
          <p:nvPr/>
        </p:nvSpPr>
        <p:spPr bwMode="auto">
          <a:xfrm>
            <a:off x="3870980" y="1626071"/>
            <a:ext cx="1408510" cy="430887"/>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Iteration kickoff/</a:t>
            </a:r>
            <a:br>
              <a:rPr lang="en-US" sz="1400" dirty="0" smtClean="0">
                <a:cs typeface="Tahoma" pitchFamily="34" charset="0"/>
                <a:sym typeface="Tahoma" pitchFamily="34" charset="0"/>
              </a:rPr>
            </a:br>
            <a:r>
              <a:rPr lang="en-US" sz="1400" dirty="0" smtClean="0">
                <a:cs typeface="Tahoma" pitchFamily="34" charset="0"/>
                <a:sym typeface="Tahoma" pitchFamily="34" charset="0"/>
              </a:rPr>
              <a:t>planning meeting</a:t>
            </a:r>
            <a:endParaRPr lang="en-US" sz="1400" dirty="0">
              <a:cs typeface="Tahoma" pitchFamily="34" charset="0"/>
              <a:sym typeface="Tahoma" pitchFamily="34" charset="0"/>
            </a:endParaRPr>
          </a:p>
        </p:txBody>
      </p:sp>
      <p:sp>
        <p:nvSpPr>
          <p:cNvPr id="26" name="Rectangle 23"/>
          <p:cNvSpPr>
            <a:spLocks/>
          </p:cNvSpPr>
          <p:nvPr/>
        </p:nvSpPr>
        <p:spPr bwMode="auto">
          <a:xfrm>
            <a:off x="2218849" y="4880172"/>
            <a:ext cx="61436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User</a:t>
            </a:r>
          </a:p>
          <a:p>
            <a:pPr marL="35719">
              <a:buNone/>
            </a:pPr>
            <a:r>
              <a:rPr lang="en-US" sz="1400" dirty="0">
                <a:cs typeface="Tahoma" pitchFamily="34" charset="0"/>
                <a:sym typeface="Tahoma" pitchFamily="34" charset="0"/>
              </a:rPr>
              <a:t>Stories</a:t>
            </a:r>
          </a:p>
        </p:txBody>
      </p:sp>
      <p:sp>
        <p:nvSpPr>
          <p:cNvPr id="27" name="Rectangle 24"/>
          <p:cNvSpPr>
            <a:spLocks/>
          </p:cNvSpPr>
          <p:nvPr/>
        </p:nvSpPr>
        <p:spPr bwMode="auto">
          <a:xfrm>
            <a:off x="2218849" y="3760659"/>
            <a:ext cx="68294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Velocity</a:t>
            </a:r>
          </a:p>
          <a:p>
            <a:pPr marL="35719">
              <a:buNone/>
            </a:pPr>
            <a:r>
              <a:rPr lang="en-US" sz="1400" dirty="0">
                <a:cs typeface="Tahoma" pitchFamily="34" charset="0"/>
                <a:sym typeface="Tahoma" pitchFamily="34" charset="0"/>
              </a:rPr>
              <a:t>Metrics</a:t>
            </a:r>
          </a:p>
        </p:txBody>
      </p:sp>
      <p:sp>
        <p:nvSpPr>
          <p:cNvPr id="28" name="Rectangle 25"/>
          <p:cNvSpPr>
            <a:spLocks/>
          </p:cNvSpPr>
          <p:nvPr/>
        </p:nvSpPr>
        <p:spPr bwMode="auto">
          <a:xfrm>
            <a:off x="2218849" y="2942613"/>
            <a:ext cx="831533"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Card Wall</a:t>
            </a:r>
          </a:p>
        </p:txBody>
      </p:sp>
      <p:sp>
        <p:nvSpPr>
          <p:cNvPr id="29" name="Rectangle 26"/>
          <p:cNvSpPr>
            <a:spLocks/>
          </p:cNvSpPr>
          <p:nvPr/>
        </p:nvSpPr>
        <p:spPr bwMode="auto">
          <a:xfrm>
            <a:off x="2231608" y="1823100"/>
            <a:ext cx="1134428"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Pair</a:t>
            </a:r>
          </a:p>
          <a:p>
            <a:pPr marL="35719">
              <a:buNone/>
            </a:pPr>
            <a:r>
              <a:rPr lang="en-US" sz="1400" dirty="0" smtClean="0">
                <a:cs typeface="Tahoma" pitchFamily="34" charset="0"/>
                <a:sym typeface="Tahoma" pitchFamily="34" charset="0"/>
              </a:rPr>
              <a:t>Programming</a:t>
            </a:r>
            <a:endParaRPr lang="en-US" sz="1400" dirty="0">
              <a:cs typeface="Tahoma" pitchFamily="34" charset="0"/>
              <a:sym typeface="Tahoma" pitchFamily="34" charset="0"/>
            </a:endParaRPr>
          </a:p>
        </p:txBody>
      </p:sp>
      <p:sp>
        <p:nvSpPr>
          <p:cNvPr id="30" name="Rectangle 27"/>
          <p:cNvSpPr>
            <a:spLocks/>
          </p:cNvSpPr>
          <p:nvPr/>
        </p:nvSpPr>
        <p:spPr bwMode="auto">
          <a:xfrm>
            <a:off x="6003608" y="4880172"/>
            <a:ext cx="978694"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Sustainable</a:t>
            </a:r>
          </a:p>
          <a:p>
            <a:pPr marL="35719" algn="r">
              <a:buNone/>
            </a:pPr>
            <a:r>
              <a:rPr lang="en-US" sz="1400" dirty="0">
                <a:cs typeface="Tahoma" pitchFamily="34" charset="0"/>
                <a:sym typeface="Tahoma" pitchFamily="34" charset="0"/>
              </a:rPr>
              <a:t>Pace</a:t>
            </a:r>
          </a:p>
        </p:txBody>
      </p:sp>
      <p:sp>
        <p:nvSpPr>
          <p:cNvPr id="31" name="Rectangle 28"/>
          <p:cNvSpPr>
            <a:spLocks/>
          </p:cNvSpPr>
          <p:nvPr/>
        </p:nvSpPr>
        <p:spPr bwMode="auto">
          <a:xfrm>
            <a:off x="6120765" y="2755923"/>
            <a:ext cx="861536"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Daily</a:t>
            </a:r>
          </a:p>
          <a:p>
            <a:pPr marL="35719" algn="r">
              <a:buNone/>
            </a:pPr>
            <a:r>
              <a:rPr lang="en-US" sz="1400" dirty="0">
                <a:cs typeface="Tahoma" pitchFamily="34" charset="0"/>
                <a:sym typeface="Tahoma" pitchFamily="34" charset="0"/>
              </a:rPr>
              <a:t>Stand-ups</a:t>
            </a:r>
          </a:p>
        </p:txBody>
      </p:sp>
      <p:grpSp>
        <p:nvGrpSpPr>
          <p:cNvPr id="32" name="Group 30"/>
          <p:cNvGrpSpPr>
            <a:grpSpLocks/>
          </p:cNvGrpSpPr>
          <p:nvPr/>
        </p:nvGrpSpPr>
        <p:grpSpPr bwMode="auto">
          <a:xfrm>
            <a:off x="3406140" y="2154372"/>
            <a:ext cx="2331720" cy="2948940"/>
            <a:chOff x="0" y="0"/>
            <a:chExt cx="1632" cy="2064"/>
          </a:xfrm>
          <a:solidFill>
            <a:schemeClr val="bg1">
              <a:lumMod val="75000"/>
            </a:schemeClr>
          </a:solidFill>
        </p:grpSpPr>
        <p:sp>
          <p:nvSpPr>
            <p:cNvPr id="33" name="Rectangle 31"/>
            <p:cNvSpPr>
              <a:spLocks/>
            </p:cNvSpPr>
            <p:nvPr/>
          </p:nvSpPr>
          <p:spPr bwMode="auto">
            <a:xfrm>
              <a:off x="0" y="0"/>
              <a:ext cx="1632" cy="2064"/>
            </a:xfrm>
            <a:prstGeom prst="rect">
              <a:avLst/>
            </a:prstGeom>
            <a:grpFill/>
            <a:ln w="50800">
              <a:solidFill>
                <a:srgbClr val="808080"/>
              </a:solidFill>
              <a:miter lim="800000"/>
              <a:headEnd/>
              <a:tailEnd/>
            </a:ln>
          </p:spPr>
          <p:txBody>
            <a:bodyPr lIns="0" tIns="0" rIns="0" bIns="0"/>
            <a:lstStyle/>
            <a:p>
              <a:pPr algn="ctr">
                <a:buNone/>
              </a:pPr>
              <a:endParaRPr lang="en-GB"/>
            </a:p>
          </p:txBody>
        </p:sp>
        <p:sp>
          <p:nvSpPr>
            <p:cNvPr id="34" name="Rectangle 32"/>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lgn="ctr">
                <a:buNone/>
              </a:pPr>
              <a:endParaRPr lang="en-GB"/>
            </a:p>
          </p:txBody>
        </p:sp>
      </p:grpSp>
      <p:sp>
        <p:nvSpPr>
          <p:cNvPr id="35" name="Rectangle 33"/>
          <p:cNvSpPr>
            <a:spLocks/>
          </p:cNvSpPr>
          <p:nvPr/>
        </p:nvSpPr>
        <p:spPr bwMode="auto">
          <a:xfrm>
            <a:off x="3680460" y="4733676"/>
            <a:ext cx="1714500" cy="246221"/>
          </a:xfrm>
          <a:prstGeom prst="rect">
            <a:avLst/>
          </a:prstGeom>
          <a:solidFill>
            <a:schemeClr val="bg1">
              <a:lumMod val="75000"/>
            </a:schemeClr>
          </a:solidFill>
          <a:ln w="12700">
            <a:noFill/>
            <a:miter lim="800000"/>
            <a:headEnd/>
            <a:tailEnd/>
          </a:ln>
        </p:spPr>
        <p:txBody>
          <a:bodyPr lIns="0" tIns="0" rIns="40639" bIns="0">
            <a:spAutoFit/>
          </a:bodyPr>
          <a:lstStyle/>
          <a:p>
            <a:pPr marL="35719" algn="ctr">
              <a:buNone/>
            </a:pPr>
            <a:r>
              <a:rPr lang="en-US" sz="1600" b="1" dirty="0">
                <a:solidFill>
                  <a:srgbClr val="000000"/>
                </a:solidFill>
                <a:cs typeface="Tahoma" pitchFamily="34" charset="0"/>
                <a:sym typeface="Tahoma" pitchFamily="34" charset="0"/>
              </a:rPr>
              <a:t>INDIVIDUAL</a:t>
            </a:r>
          </a:p>
        </p:txBody>
      </p:sp>
      <p:sp>
        <p:nvSpPr>
          <p:cNvPr id="36" name="Rectangle 34"/>
          <p:cNvSpPr>
            <a:spLocks/>
          </p:cNvSpPr>
          <p:nvPr/>
        </p:nvSpPr>
        <p:spPr bwMode="auto">
          <a:xfrm>
            <a:off x="3680460" y="24286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Refactoring</a:t>
            </a:r>
          </a:p>
        </p:txBody>
      </p:sp>
      <p:sp>
        <p:nvSpPr>
          <p:cNvPr id="37" name="Rectangle 35"/>
          <p:cNvSpPr>
            <a:spLocks/>
          </p:cNvSpPr>
          <p:nvPr/>
        </p:nvSpPr>
        <p:spPr bwMode="auto">
          <a:xfrm>
            <a:off x="3680460" y="31144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Simple Design</a:t>
            </a:r>
          </a:p>
        </p:txBody>
      </p:sp>
      <p:sp>
        <p:nvSpPr>
          <p:cNvPr id="38" name="Rectangle 36"/>
          <p:cNvSpPr>
            <a:spLocks/>
          </p:cNvSpPr>
          <p:nvPr/>
        </p:nvSpPr>
        <p:spPr bwMode="auto">
          <a:xfrm>
            <a:off x="3680460" y="3800292"/>
            <a:ext cx="1714500" cy="72009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Test Driven</a:t>
            </a:r>
          </a:p>
          <a:p>
            <a:pPr marL="35719" algn="ctr">
              <a:spcBef>
                <a:spcPts val="990"/>
              </a:spcBef>
              <a:buNone/>
            </a:pPr>
            <a:r>
              <a:rPr lang="en-US" sz="1600" dirty="0">
                <a:cs typeface="Tahoma" pitchFamily="34" charset="0"/>
                <a:sym typeface="Tahoma" pitchFamily="34" charset="0"/>
              </a:rPr>
              <a:t>Development</a:t>
            </a:r>
          </a:p>
        </p:txBody>
      </p:sp>
    </p:spTree>
    <p:extLst>
      <p:ext uri="{BB962C8B-B14F-4D97-AF65-F5344CB8AC3E}">
        <p14:creationId xmlns:p14="http://schemas.microsoft.com/office/powerpoint/2010/main" val="2284020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smtClean="0"/>
              <a:t>Delivery with Go</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130</a:t>
            </a:fld>
            <a:endParaRPr lang="en-US" sz="1000"/>
          </a:p>
        </p:txBody>
      </p:sp>
      <p:pic>
        <p:nvPicPr>
          <p:cNvPr id="6" name="Content Placeholder 5"/>
          <p:cNvPicPr>
            <a:picLocks noGrp="1" noChangeAspect="1"/>
          </p:cNvPicPr>
          <p:nvPr>
            <p:ph idx="1"/>
          </p:nvPr>
        </p:nvPicPr>
        <p:blipFill>
          <a:blip r:embed="rId2"/>
          <a:srcRect t="-29522" b="-29522"/>
          <a:stretch>
            <a:fillRect/>
          </a:stretch>
        </p:blipFill>
        <p:spPr>
          <a:xfrm>
            <a:off x="755576" y="2492896"/>
            <a:ext cx="6964820" cy="4365104"/>
          </a:xfrm>
        </p:spPr>
      </p:pic>
      <p:pic>
        <p:nvPicPr>
          <p:cNvPr id="7" name="Picture 6"/>
          <p:cNvPicPr>
            <a:picLocks noChangeAspect="1"/>
          </p:cNvPicPr>
          <p:nvPr/>
        </p:nvPicPr>
        <p:blipFill>
          <a:blip r:embed="rId3"/>
          <a:stretch>
            <a:fillRect/>
          </a:stretch>
        </p:blipFill>
        <p:spPr>
          <a:xfrm>
            <a:off x="4499992" y="1196752"/>
            <a:ext cx="3293492" cy="2621097"/>
          </a:xfrm>
          <a:prstGeom prst="rect">
            <a:avLst/>
          </a:prstGeom>
        </p:spPr>
      </p:pic>
    </p:spTree>
    <p:extLst>
      <p:ext uri="{BB962C8B-B14F-4D97-AF65-F5344CB8AC3E}">
        <p14:creationId xmlns:p14="http://schemas.microsoft.com/office/powerpoint/2010/main" val="69260337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Delivery</a:t>
            </a:r>
            <a:endParaRPr lang="en-US" dirty="0"/>
          </a:p>
        </p:txBody>
      </p:sp>
      <p:sp>
        <p:nvSpPr>
          <p:cNvPr id="3" name="Content Placeholder 2"/>
          <p:cNvSpPr>
            <a:spLocks noGrp="1"/>
          </p:cNvSpPr>
          <p:nvPr>
            <p:ph idx="1"/>
          </p:nvPr>
        </p:nvSpPr>
        <p:spPr/>
        <p:txBody>
          <a:bodyPr/>
          <a:lstStyle/>
          <a:p>
            <a:pPr marL="0" lvl="0" indent="0" eaLnBrk="0" hangingPunct="0">
              <a:buNone/>
              <a:defRPr/>
            </a:pPr>
            <a:r>
              <a:rPr lang="en-US" b="1" dirty="0" smtClean="0"/>
              <a:t>Guidelines</a:t>
            </a:r>
            <a:endParaRPr lang="en-US" b="1" dirty="0"/>
          </a:p>
          <a:p>
            <a:pPr lvl="1"/>
            <a:r>
              <a:rPr lang="en-US" dirty="0"/>
              <a:t>B</a:t>
            </a:r>
            <a:r>
              <a:rPr lang="en-US" dirty="0" smtClean="0"/>
              <a:t>uild </a:t>
            </a:r>
            <a:r>
              <a:rPr lang="en-US" dirty="0"/>
              <a:t>your </a:t>
            </a:r>
            <a:r>
              <a:rPr lang="en-US" dirty="0" smtClean="0"/>
              <a:t>binaries only </a:t>
            </a:r>
            <a:r>
              <a:rPr lang="en-US" i="1" dirty="0"/>
              <a:t>once</a:t>
            </a:r>
            <a:endParaRPr lang="en-US" dirty="0"/>
          </a:p>
          <a:p>
            <a:pPr lvl="1"/>
            <a:r>
              <a:rPr lang="en-US" dirty="0"/>
              <a:t>Deploy the same way to </a:t>
            </a:r>
            <a:r>
              <a:rPr lang="en-US" i="1" dirty="0"/>
              <a:t>every environment</a:t>
            </a:r>
            <a:endParaRPr lang="en-US" dirty="0"/>
          </a:p>
          <a:p>
            <a:pPr lvl="1"/>
            <a:r>
              <a:rPr lang="en-US" dirty="0"/>
              <a:t>Smoke test your deployments</a:t>
            </a:r>
          </a:p>
          <a:p>
            <a:pPr lvl="1"/>
            <a:r>
              <a:rPr lang="en-US" dirty="0"/>
              <a:t>Keep your environments similar</a:t>
            </a:r>
          </a:p>
          <a:p>
            <a:pPr lvl="1"/>
            <a:r>
              <a:rPr lang="en-US" dirty="0"/>
              <a:t>If anything fails, stop the line</a:t>
            </a:r>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131</a:t>
            </a:fld>
            <a:endParaRPr lang="en-US" sz="1000"/>
          </a:p>
        </p:txBody>
      </p:sp>
    </p:spTree>
    <p:extLst>
      <p:ext uri="{BB962C8B-B14F-4D97-AF65-F5344CB8AC3E}">
        <p14:creationId xmlns:p14="http://schemas.microsoft.com/office/powerpoint/2010/main" val="122643527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Delivery</a:t>
            </a:r>
            <a:endParaRPr lang="en-US" dirty="0"/>
          </a:p>
        </p:txBody>
      </p:sp>
      <p:sp>
        <p:nvSpPr>
          <p:cNvPr id="3" name="Content Placeholder 2"/>
          <p:cNvSpPr>
            <a:spLocks noGrp="1"/>
          </p:cNvSpPr>
          <p:nvPr>
            <p:ph idx="1"/>
          </p:nvPr>
        </p:nvSpPr>
        <p:spPr/>
        <p:txBody>
          <a:bodyPr/>
          <a:lstStyle/>
          <a:p>
            <a:pPr marL="0" lvl="0" indent="0" eaLnBrk="0" hangingPunct="0">
              <a:buNone/>
              <a:defRPr/>
            </a:pPr>
            <a:r>
              <a:rPr lang="en-US" b="1" dirty="0"/>
              <a:t>Practices</a:t>
            </a:r>
          </a:p>
          <a:p>
            <a:pPr lvl="1"/>
            <a:r>
              <a:rPr lang="en-US" dirty="0" smtClean="0"/>
              <a:t>Automated testing and deploy, C.I.</a:t>
            </a:r>
            <a:endParaRPr lang="en-US" dirty="0"/>
          </a:p>
          <a:p>
            <a:pPr lvl="1"/>
            <a:r>
              <a:rPr lang="en-US" dirty="0" smtClean="0"/>
              <a:t>Trunk Based Development</a:t>
            </a:r>
          </a:p>
          <a:p>
            <a:pPr lvl="1"/>
            <a:r>
              <a:rPr lang="en-US" dirty="0" smtClean="0"/>
              <a:t>Hot deploy with zero-downtime</a:t>
            </a:r>
            <a:endParaRPr lang="en-US" dirty="0"/>
          </a:p>
          <a:p>
            <a:pPr lvl="1"/>
            <a:r>
              <a:rPr lang="en-US" dirty="0" smtClean="0"/>
              <a:t>Infrastructure automation</a:t>
            </a:r>
          </a:p>
          <a:p>
            <a:pPr lvl="1"/>
            <a:r>
              <a:rPr lang="en-US" dirty="0" smtClean="0"/>
              <a:t>Monitoring and logging</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132</a:t>
            </a:fld>
            <a:endParaRPr lang="en-US" sz="1000"/>
          </a:p>
        </p:txBody>
      </p:sp>
    </p:spTree>
    <p:extLst>
      <p:ext uri="{BB962C8B-B14F-4D97-AF65-F5344CB8AC3E}">
        <p14:creationId xmlns:p14="http://schemas.microsoft.com/office/powerpoint/2010/main" val="89836107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Delivery</a:t>
            </a:r>
            <a:endParaRPr lang="en-US" dirty="0"/>
          </a:p>
        </p:txBody>
      </p:sp>
      <p:sp>
        <p:nvSpPr>
          <p:cNvPr id="3" name="Content Placeholder 2"/>
          <p:cNvSpPr>
            <a:spLocks noGrp="1"/>
          </p:cNvSpPr>
          <p:nvPr>
            <p:ph idx="1"/>
          </p:nvPr>
        </p:nvSpPr>
        <p:spPr/>
        <p:txBody>
          <a:bodyPr/>
          <a:lstStyle/>
          <a:p>
            <a:pPr marL="0" lvl="0" indent="0" eaLnBrk="0" hangingPunct="0">
              <a:buNone/>
              <a:defRPr/>
            </a:pPr>
            <a:r>
              <a:rPr lang="en-US" b="1" dirty="0"/>
              <a:t>Continuous </a:t>
            </a:r>
            <a:r>
              <a:rPr lang="en-US" b="1" i="1" dirty="0" smtClean="0"/>
              <a:t>Deployment</a:t>
            </a:r>
            <a:endParaRPr lang="en-US" b="1" i="1" dirty="0"/>
          </a:p>
          <a:p>
            <a:pPr lvl="1"/>
            <a:r>
              <a:rPr lang="en-US" dirty="0"/>
              <a:t>Deploying every good build to production</a:t>
            </a:r>
          </a:p>
          <a:p>
            <a:pPr lvl="1"/>
            <a:r>
              <a:rPr lang="en-US" dirty="0"/>
              <a:t>Automation must exist end-to-end</a:t>
            </a:r>
          </a:p>
          <a:p>
            <a:pPr lvl="1"/>
            <a:r>
              <a:rPr lang="en-US" dirty="0"/>
              <a:t>Reduces the risk of each individual deployment</a:t>
            </a:r>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133</a:t>
            </a:fld>
            <a:endParaRPr lang="en-US" sz="1000"/>
          </a:p>
        </p:txBody>
      </p:sp>
      <p:pic>
        <p:nvPicPr>
          <p:cNvPr id="5" name="Picture 4" descr="Screen shot 2011-07-07 at 12.28.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970" y="3766642"/>
            <a:ext cx="5420522" cy="2705596"/>
          </a:xfrm>
          <a:prstGeom prst="rect">
            <a:avLst/>
          </a:prstGeom>
        </p:spPr>
      </p:pic>
    </p:spTree>
    <p:extLst>
      <p:ext uri="{BB962C8B-B14F-4D97-AF65-F5344CB8AC3E}">
        <p14:creationId xmlns:p14="http://schemas.microsoft.com/office/powerpoint/2010/main" val="2241487366"/>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2288"/>
            <a:ext cx="7772400" cy="1470025"/>
          </a:xfrm>
        </p:spPr>
        <p:txBody>
          <a:bodyPr/>
          <a:lstStyle/>
          <a:p>
            <a:r>
              <a:rPr lang="en-US" dirty="0"/>
              <a:t>Agile Development Practices</a:t>
            </a:r>
            <a:endParaRPr lang="en-US" dirty="0">
              <a:cs typeface="Marydale"/>
            </a:endParaRPr>
          </a:p>
        </p:txBody>
      </p:sp>
      <p:sp>
        <p:nvSpPr>
          <p:cNvPr id="3" name="Subtitle 2"/>
          <p:cNvSpPr>
            <a:spLocks noGrp="1"/>
          </p:cNvSpPr>
          <p:nvPr>
            <p:ph type="subTitle" idx="1"/>
          </p:nvPr>
        </p:nvSpPr>
        <p:spPr>
          <a:xfrm>
            <a:off x="1371600" y="4250302"/>
            <a:ext cx="6400800" cy="1752600"/>
          </a:xfrm>
        </p:spPr>
        <p:txBody>
          <a:bodyPr/>
          <a:lstStyle/>
          <a:p>
            <a:r>
              <a:rPr lang="en-US" dirty="0" smtClean="0">
                <a:solidFill>
                  <a:srgbClr val="333333"/>
                </a:solidFill>
                <a:latin typeface="CamingoDos Pro Regular"/>
                <a:cs typeface="CamingoDos Pro Regular"/>
              </a:rPr>
              <a:t>Thank you!</a:t>
            </a:r>
            <a:endParaRPr lang="en-US" dirty="0">
              <a:latin typeface="CamingoDos Pro Regular"/>
              <a:cs typeface="CamingoDos Pro Regular"/>
            </a:endParaRPr>
          </a:p>
        </p:txBody>
      </p:sp>
      <p:pic>
        <p:nvPicPr>
          <p:cNvPr id="4" name="Picture 3"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10151"/>
            <a:ext cx="2036709" cy="855137"/>
          </a:xfrm>
          <a:prstGeom prst="rect">
            <a:avLst/>
          </a:prstGeom>
        </p:spPr>
      </p:pic>
      <p:grpSp>
        <p:nvGrpSpPr>
          <p:cNvPr id="14" name="Group 13"/>
          <p:cNvGrpSpPr/>
          <p:nvPr/>
        </p:nvGrpSpPr>
        <p:grpSpPr>
          <a:xfrm>
            <a:off x="3920797" y="825890"/>
            <a:ext cx="4537403" cy="465441"/>
            <a:chOff x="3920797" y="825890"/>
            <a:chExt cx="4537403" cy="465441"/>
          </a:xfrm>
        </p:grpSpPr>
        <p:pic>
          <p:nvPicPr>
            <p:cNvPr id="5" name="Picture 4" descr="logo_mingle_bl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797" y="825890"/>
              <a:ext cx="1772641" cy="457932"/>
            </a:xfrm>
            <a:prstGeom prst="rect">
              <a:avLst/>
            </a:prstGeom>
          </p:spPr>
        </p:pic>
        <p:pic>
          <p:nvPicPr>
            <p:cNvPr id="6" name="Picture 5" descr="logo_twist_bl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936" y="825890"/>
              <a:ext cx="1370241" cy="435144"/>
            </a:xfrm>
            <a:prstGeom prst="rect">
              <a:avLst/>
            </a:prstGeom>
          </p:spPr>
        </p:pic>
        <p:pic>
          <p:nvPicPr>
            <p:cNvPr id="7" name="Picture 6" descr="logo_go_bla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18" y="825890"/>
              <a:ext cx="1036582" cy="465441"/>
            </a:xfrm>
            <a:prstGeom prst="rect">
              <a:avLst/>
            </a:prstGeom>
          </p:spPr>
        </p:pic>
      </p:grpSp>
      <p:cxnSp>
        <p:nvCxnSpPr>
          <p:cNvPr id="10" name="Straight Connector 9"/>
          <p:cNvCxnSpPr/>
          <p:nvPr/>
        </p:nvCxnSpPr>
        <p:spPr>
          <a:xfrm>
            <a:off x="685800" y="1935959"/>
            <a:ext cx="7772400" cy="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802518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 Developer Practices</a:t>
            </a:r>
            <a:endParaRPr lang="en-US" dirty="0"/>
          </a:p>
        </p:txBody>
      </p:sp>
      <p:sp>
        <p:nvSpPr>
          <p:cNvPr id="4" name="Subtitle 3"/>
          <p:cNvSpPr>
            <a:spLocks noGrp="1"/>
          </p:cNvSpPr>
          <p:nvPr>
            <p:ph type="subTitle" idx="1"/>
          </p:nvPr>
        </p:nvSpPr>
        <p:spPr/>
        <p:txBody>
          <a:bodyPr/>
          <a:lstStyle/>
          <a:p>
            <a:r>
              <a:rPr lang="en-US" dirty="0" smtClean="0"/>
              <a:t>User Stories</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62" name="Rectangle 10"/>
          <p:cNvSpPr>
            <a:spLocks noGrp="1" noChangeArrowheads="1"/>
          </p:cNvSpPr>
          <p:nvPr>
            <p:ph type="title"/>
          </p:nvPr>
        </p:nvSpPr>
        <p:spPr>
          <a:ln/>
        </p:spPr>
        <p:txBody>
          <a:bodyPr/>
          <a:lstStyle/>
          <a:p>
            <a:r>
              <a:rPr lang="en-US" dirty="0" smtClean="0"/>
              <a:t>Story 1</a:t>
            </a:r>
            <a:endParaRPr lang="en-US" dirty="0"/>
          </a:p>
        </p:txBody>
      </p:sp>
      <p:sp>
        <p:nvSpPr>
          <p:cNvPr id="330763" name="Rectangle 11"/>
          <p:cNvSpPr>
            <a:spLocks/>
          </p:cNvSpPr>
          <p:nvPr/>
        </p:nvSpPr>
        <p:spPr bwMode="auto">
          <a:xfrm>
            <a:off x="457200" y="1417497"/>
            <a:ext cx="696357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2800" b="1" dirty="0">
                <a:solidFill>
                  <a:schemeClr val="tx1"/>
                </a:solidFill>
                <a:latin typeface="Trebuchet MS" charset="0"/>
                <a:ea typeface="ＭＳ Ｐゴシック" charset="0"/>
                <a:cs typeface="Trebuchet MS" charset="0"/>
                <a:sym typeface="Trebuchet MS" charset="0"/>
              </a:rPr>
              <a:t>Role</a:t>
            </a:r>
            <a:r>
              <a:rPr lang="en-US" sz="2800" dirty="0">
                <a:solidFill>
                  <a:schemeClr val="tx1"/>
                </a:solidFill>
                <a:latin typeface="Trebuchet MS" charset="0"/>
                <a:ea typeface="ＭＳ Ｐゴシック" charset="0"/>
                <a:cs typeface="Trebuchet MS" charset="0"/>
                <a:sym typeface="Trebuchet MS" charset="0"/>
              </a:rPr>
              <a:t>: As a </a:t>
            </a:r>
            <a:r>
              <a:rPr lang="en-US" sz="2400" dirty="0" smtClean="0">
                <a:solidFill>
                  <a:srgbClr val="FF6600"/>
                </a:solidFill>
                <a:latin typeface="Trebuchet MS" charset="0"/>
                <a:ea typeface="ＭＳ Ｐゴシック" charset="0"/>
                <a:cs typeface="Trebuchet MS" charset="0"/>
                <a:sym typeface="Trebuchet MS" charset="0"/>
              </a:rPr>
              <a:t>marketing executive</a:t>
            </a:r>
            <a:endParaRPr lang="en-US" sz="2800" dirty="0">
              <a:solidFill>
                <a:srgbClr val="FF6600"/>
              </a:solidFill>
              <a:latin typeface="Trebuchet MS" charset="0"/>
              <a:ea typeface="ＭＳ Ｐゴシック" charset="0"/>
              <a:cs typeface="Trebuchet MS" charset="0"/>
              <a:sym typeface="Trebuchet MS" charset="0"/>
            </a:endParaRPr>
          </a:p>
        </p:txBody>
      </p:sp>
      <p:sp>
        <p:nvSpPr>
          <p:cNvPr id="330764" name="Rectangle 12"/>
          <p:cNvSpPr>
            <a:spLocks/>
          </p:cNvSpPr>
          <p:nvPr/>
        </p:nvSpPr>
        <p:spPr bwMode="auto">
          <a:xfrm>
            <a:off x="457199" y="2217596"/>
            <a:ext cx="7743903" cy="8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a:solidFill>
                  <a:schemeClr val="tx1"/>
                </a:solidFill>
                <a:latin typeface="Trebuchet MS" charset="0"/>
                <a:ea typeface="ＭＳ Ｐゴシック" charset="0"/>
                <a:cs typeface="Trebuchet MS" charset="0"/>
                <a:sym typeface="Trebuchet MS" charset="0"/>
              </a:rPr>
              <a:t>Goal</a:t>
            </a:r>
            <a:r>
              <a:rPr lang="en-US" sz="2800" dirty="0">
                <a:solidFill>
                  <a:schemeClr val="tx1"/>
                </a:solidFill>
                <a:latin typeface="Trebuchet MS" charset="0"/>
                <a:ea typeface="ＭＳ Ｐゴシック" charset="0"/>
                <a:cs typeface="Trebuchet MS" charset="0"/>
                <a:sym typeface="Trebuchet MS" charset="0"/>
              </a:rPr>
              <a:t>: I </a:t>
            </a:r>
            <a:r>
              <a:rPr lang="en-US" sz="2800" dirty="0">
                <a:latin typeface="Trebuchet MS" charset="0"/>
                <a:ea typeface="ＭＳ Ｐゴシック" charset="0"/>
                <a:cs typeface="Trebuchet MS" charset="0"/>
                <a:sym typeface="Trebuchet MS" charset="0"/>
              </a:rPr>
              <a:t>want </a:t>
            </a:r>
            <a:r>
              <a:rPr lang="en-US" sz="2400" dirty="0">
                <a:solidFill>
                  <a:srgbClr val="FF6600"/>
                </a:solidFill>
                <a:latin typeface="Trebuchet MS" charset="0"/>
                <a:ea typeface="ＭＳ Ｐゴシック" charset="0"/>
                <a:cs typeface="Trebuchet MS" charset="0"/>
                <a:sym typeface="Trebuchet MS" charset="0"/>
              </a:rPr>
              <a:t>to have different </a:t>
            </a:r>
            <a:r>
              <a:rPr lang="en-US" sz="2400" dirty="0" smtClean="0">
                <a:solidFill>
                  <a:srgbClr val="FF6600"/>
                </a:solidFill>
                <a:latin typeface="Trebuchet MS" charset="0"/>
                <a:ea typeface="ＭＳ Ｐゴシック" charset="0"/>
                <a:cs typeface="Trebuchet MS" charset="0"/>
                <a:sym typeface="Trebuchet MS" charset="0"/>
              </a:rPr>
              <a:t>pricing </a:t>
            </a:r>
            <a:r>
              <a:rPr lang="en-US" sz="2400" dirty="0">
                <a:solidFill>
                  <a:srgbClr val="FF6600"/>
                </a:solidFill>
                <a:latin typeface="Trebuchet MS" charset="0"/>
                <a:ea typeface="ＭＳ Ｐゴシック" charset="0"/>
                <a:cs typeface="Trebuchet MS" charset="0"/>
                <a:sym typeface="Trebuchet MS" charset="0"/>
              </a:rPr>
              <a:t>for </a:t>
            </a:r>
            <a:r>
              <a:rPr lang="en-US" sz="2400" dirty="0" smtClean="0">
                <a:solidFill>
                  <a:srgbClr val="FF6600"/>
                </a:solidFill>
                <a:latin typeface="Trebuchet MS" charset="0"/>
                <a:ea typeface="ＭＳ Ｐゴシック" charset="0"/>
                <a:cs typeface="Trebuchet MS" charset="0"/>
                <a:sym typeface="Trebuchet MS" charset="0"/>
              </a:rPr>
              <a:t>newly released </a:t>
            </a:r>
            <a:r>
              <a:rPr lang="en-US" sz="2400" dirty="0">
                <a:solidFill>
                  <a:srgbClr val="FF6600"/>
                </a:solidFill>
                <a:latin typeface="Trebuchet MS" charset="0"/>
                <a:ea typeface="ＭＳ Ｐゴシック" charset="0"/>
                <a:cs typeface="Trebuchet MS" charset="0"/>
                <a:sym typeface="Trebuchet MS" charset="0"/>
              </a:rPr>
              <a:t>movies</a:t>
            </a:r>
          </a:p>
        </p:txBody>
      </p:sp>
      <p:sp>
        <p:nvSpPr>
          <p:cNvPr id="330765" name="Rectangle 13"/>
          <p:cNvSpPr>
            <a:spLocks/>
          </p:cNvSpPr>
          <p:nvPr/>
        </p:nvSpPr>
        <p:spPr bwMode="auto">
          <a:xfrm>
            <a:off x="457200" y="3316175"/>
            <a:ext cx="6413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a:solidFill>
                  <a:schemeClr val="tx1"/>
                </a:solidFill>
                <a:latin typeface="Trebuchet MS" charset="0"/>
                <a:ea typeface="ＭＳ Ｐゴシック" charset="0"/>
                <a:cs typeface="Trebuchet MS" charset="0"/>
                <a:sym typeface="Trebuchet MS" charset="0"/>
              </a:rPr>
              <a:t>Value</a:t>
            </a:r>
            <a:r>
              <a:rPr lang="en-US" sz="2800" dirty="0">
                <a:solidFill>
                  <a:schemeClr val="tx1"/>
                </a:solidFill>
                <a:latin typeface="Trebuchet MS" charset="0"/>
                <a:ea typeface="ＭＳ Ｐゴシック" charset="0"/>
                <a:cs typeface="Trebuchet MS" charset="0"/>
                <a:sym typeface="Trebuchet MS" charset="0"/>
              </a:rPr>
              <a:t>: So </a:t>
            </a:r>
            <a:r>
              <a:rPr lang="en-US" sz="2800" dirty="0">
                <a:latin typeface="Trebuchet MS" charset="0"/>
                <a:ea typeface="ＭＳ Ｐゴシック" charset="0"/>
                <a:cs typeface="Trebuchet MS" charset="0"/>
                <a:sym typeface="Trebuchet MS" charset="0"/>
              </a:rPr>
              <a:t>that </a:t>
            </a:r>
            <a:r>
              <a:rPr lang="en-US" sz="2400" dirty="0">
                <a:solidFill>
                  <a:srgbClr val="FF6600"/>
                </a:solidFill>
                <a:latin typeface="Trebuchet MS" charset="0"/>
                <a:ea typeface="ＭＳ Ｐゴシック" charset="0"/>
                <a:cs typeface="Trebuchet MS" charset="0"/>
                <a:sym typeface="Trebuchet MS" charset="0"/>
              </a:rPr>
              <a:t>I can increase my profit</a:t>
            </a:r>
            <a:r>
              <a:rPr lang="en-US" sz="2800" dirty="0">
                <a:solidFill>
                  <a:srgbClr val="FF6600"/>
                </a:solidFill>
                <a:latin typeface="Trebuchet MS" charset="0"/>
                <a:ea typeface="ＭＳ Ｐゴシック" charset="0"/>
                <a:cs typeface="Trebuchet MS" charset="0"/>
                <a:sym typeface="Trebuchet MS" charset="0"/>
              </a:rPr>
              <a:t> </a:t>
            </a:r>
          </a:p>
        </p:txBody>
      </p:sp>
      <p:pic>
        <p:nvPicPr>
          <p:cNvPr id="330766"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590" y="4299158"/>
            <a:ext cx="3880603" cy="2266741"/>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93549738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7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07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0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3" grpId="0" autoUpdateAnimBg="0"/>
      <p:bldP spid="330764" grpId="0" autoUpdateAnimBg="0"/>
      <p:bldP spid="330765"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62" name="Rectangle 10"/>
          <p:cNvSpPr>
            <a:spLocks noGrp="1" noChangeArrowheads="1"/>
          </p:cNvSpPr>
          <p:nvPr>
            <p:ph type="title"/>
          </p:nvPr>
        </p:nvSpPr>
        <p:spPr>
          <a:ln/>
        </p:spPr>
        <p:txBody>
          <a:bodyPr/>
          <a:lstStyle/>
          <a:p>
            <a:r>
              <a:rPr lang="en-US" dirty="0" smtClean="0"/>
              <a:t>Story Details</a:t>
            </a:r>
            <a:endParaRPr lang="en-US" dirty="0"/>
          </a:p>
        </p:txBody>
      </p:sp>
      <p:pic>
        <p:nvPicPr>
          <p:cNvPr id="330766"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590" y="4299158"/>
            <a:ext cx="3880603" cy="2266741"/>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 name="TextBox 1"/>
          <p:cNvSpPr txBox="1"/>
          <p:nvPr/>
        </p:nvSpPr>
        <p:spPr>
          <a:xfrm>
            <a:off x="413114" y="1254564"/>
            <a:ext cx="7986895" cy="4401205"/>
          </a:xfrm>
          <a:prstGeom prst="rect">
            <a:avLst/>
          </a:prstGeom>
          <a:noFill/>
        </p:spPr>
        <p:txBody>
          <a:bodyPr wrap="square" rtlCol="0">
            <a:spAutoFit/>
          </a:bodyPr>
          <a:lstStyle/>
          <a:p>
            <a:r>
              <a:rPr lang="en-US" sz="2800" dirty="0">
                <a:latin typeface="Trebuchet MS" charset="0"/>
                <a:ea typeface="ＭＳ Ｐゴシック" charset="0"/>
                <a:cs typeface="Trebuchet MS" charset="0"/>
              </a:rPr>
              <a:t>Pricing Model for newly released movies:</a:t>
            </a:r>
          </a:p>
          <a:p>
            <a:endParaRPr lang="en-US" sz="2800" dirty="0">
              <a:latin typeface="Trebuchet MS" charset="0"/>
              <a:ea typeface="ＭＳ Ｐゴシック" charset="0"/>
              <a:cs typeface="Trebuchet MS" charset="0"/>
            </a:endParaRPr>
          </a:p>
          <a:p>
            <a:r>
              <a:rPr lang="en-US" sz="2800" dirty="0" smtClean="0">
                <a:solidFill>
                  <a:srgbClr val="FF6600"/>
                </a:solidFill>
                <a:latin typeface="Trebuchet MS" charset="0"/>
                <a:ea typeface="ＭＳ Ｐゴシック" charset="0"/>
                <a:cs typeface="Trebuchet MS" charset="0"/>
              </a:rPr>
              <a:t>Up to </a:t>
            </a:r>
            <a:r>
              <a:rPr lang="en-US" sz="2800" dirty="0">
                <a:solidFill>
                  <a:srgbClr val="FF6600"/>
                </a:solidFill>
                <a:latin typeface="Trebuchet MS" charset="0"/>
                <a:ea typeface="ＭＳ Ｐゴシック" charset="0"/>
                <a:cs typeface="Trebuchet MS" charset="0"/>
              </a:rPr>
              <a:t>2 </a:t>
            </a:r>
            <a:r>
              <a:rPr lang="en-US" sz="2800" dirty="0" smtClean="0">
                <a:solidFill>
                  <a:srgbClr val="FF6600"/>
                </a:solidFill>
                <a:latin typeface="Trebuchet MS" charset="0"/>
                <a:ea typeface="ＭＳ Ｐゴシック" charset="0"/>
                <a:cs typeface="Trebuchet MS" charset="0"/>
              </a:rPr>
              <a:t>days $3 </a:t>
            </a:r>
            <a:r>
              <a:rPr lang="en-US" sz="2800" dirty="0">
                <a:solidFill>
                  <a:srgbClr val="FF6600"/>
                </a:solidFill>
                <a:latin typeface="Trebuchet MS" charset="0"/>
                <a:ea typeface="ＭＳ Ｐゴシック" charset="0"/>
                <a:cs typeface="Trebuchet MS" charset="0"/>
              </a:rPr>
              <a:t>and after </a:t>
            </a:r>
            <a:r>
              <a:rPr lang="en-US" sz="2800" dirty="0" smtClean="0">
                <a:solidFill>
                  <a:srgbClr val="FF6600"/>
                </a:solidFill>
                <a:latin typeface="Trebuchet MS" charset="0"/>
                <a:ea typeface="ＭＳ Ｐゴシック" charset="0"/>
                <a:cs typeface="Trebuchet MS" charset="0"/>
              </a:rPr>
              <a:t>that </a:t>
            </a:r>
            <a:r>
              <a:rPr lang="en-US" sz="2800" dirty="0">
                <a:solidFill>
                  <a:srgbClr val="FF6600"/>
                </a:solidFill>
                <a:latin typeface="Trebuchet MS" charset="0"/>
                <a:ea typeface="ＭＳ Ｐゴシック" charset="0"/>
                <a:cs typeface="Trebuchet MS" charset="0"/>
              </a:rPr>
              <a:t>everyday </a:t>
            </a:r>
            <a:r>
              <a:rPr lang="en-US" sz="2800" dirty="0" smtClean="0">
                <a:solidFill>
                  <a:srgbClr val="FF6600"/>
                </a:solidFill>
                <a:latin typeface="Trebuchet MS" charset="0"/>
                <a:ea typeface="ＭＳ Ｐゴシック" charset="0"/>
                <a:cs typeface="Trebuchet MS" charset="0"/>
              </a:rPr>
              <a:t>$2</a:t>
            </a:r>
            <a:endParaRPr lang="en-US" sz="2800" dirty="0">
              <a:solidFill>
                <a:srgbClr val="FF6600"/>
              </a:solidFill>
              <a:latin typeface="Trebuchet MS" charset="0"/>
              <a:ea typeface="ＭＳ Ｐゴシック" charset="0"/>
              <a:cs typeface="Trebuchet MS" charset="0"/>
            </a:endParaRPr>
          </a:p>
          <a:p>
            <a:endParaRPr lang="en-US" sz="2800" dirty="0">
              <a:solidFill>
                <a:srgbClr val="FF6600"/>
              </a:solidFill>
              <a:latin typeface="Trebuchet MS" charset="0"/>
              <a:ea typeface="ＭＳ Ｐゴシック" charset="0"/>
              <a:cs typeface="Trebuchet MS" charset="0"/>
            </a:endParaRPr>
          </a:p>
          <a:p>
            <a:r>
              <a:rPr lang="en-US" sz="2800" dirty="0">
                <a:latin typeface="Trebuchet MS" charset="0"/>
                <a:ea typeface="ＭＳ Ｐゴシック" charset="0"/>
                <a:cs typeface="Trebuchet MS" charset="0"/>
              </a:rPr>
              <a:t>e.g.</a:t>
            </a:r>
          </a:p>
          <a:p>
            <a:r>
              <a:rPr lang="en-US" sz="2800" dirty="0">
                <a:latin typeface="Trebuchet MS" charset="0"/>
                <a:ea typeface="ＭＳ Ｐゴシック" charset="0"/>
                <a:cs typeface="Trebuchet MS" charset="0"/>
              </a:rPr>
              <a:t>1 day rental - </a:t>
            </a:r>
            <a:r>
              <a:rPr lang="en-US" sz="2800" dirty="0" smtClean="0">
                <a:latin typeface="Trebuchet MS" charset="0"/>
                <a:ea typeface="ＭＳ Ｐゴシック" charset="0"/>
                <a:cs typeface="Trebuchet MS" charset="0"/>
              </a:rPr>
              <a:t>$3</a:t>
            </a:r>
            <a:endParaRPr lang="en-US" sz="2800" dirty="0">
              <a:latin typeface="Trebuchet MS" charset="0"/>
              <a:ea typeface="ＭＳ Ｐゴシック" charset="0"/>
              <a:cs typeface="Trebuchet MS" charset="0"/>
            </a:endParaRPr>
          </a:p>
          <a:p>
            <a:r>
              <a:rPr lang="en-US" sz="2800" dirty="0">
                <a:latin typeface="Trebuchet MS" charset="0"/>
                <a:ea typeface="ＭＳ Ｐゴシック" charset="0"/>
                <a:cs typeface="Trebuchet MS" charset="0"/>
              </a:rPr>
              <a:t>2 day rental - </a:t>
            </a:r>
            <a:r>
              <a:rPr lang="en-US" sz="2800" dirty="0" smtClean="0">
                <a:latin typeface="Trebuchet MS" charset="0"/>
                <a:ea typeface="ＭＳ Ｐゴシック" charset="0"/>
                <a:cs typeface="Trebuchet MS" charset="0"/>
              </a:rPr>
              <a:t>$3</a:t>
            </a:r>
            <a:endParaRPr lang="en-US" sz="2800" dirty="0">
              <a:latin typeface="Trebuchet MS" charset="0"/>
              <a:ea typeface="ＭＳ Ｐゴシック" charset="0"/>
              <a:cs typeface="Trebuchet MS" charset="0"/>
            </a:endParaRPr>
          </a:p>
          <a:p>
            <a:r>
              <a:rPr lang="en-US" sz="2800" dirty="0">
                <a:latin typeface="Trebuchet MS" charset="0"/>
                <a:ea typeface="ＭＳ Ｐゴシック" charset="0"/>
                <a:cs typeface="Trebuchet MS" charset="0"/>
              </a:rPr>
              <a:t>3 day rental - </a:t>
            </a:r>
            <a:r>
              <a:rPr lang="en-US" sz="2800" dirty="0" smtClean="0">
                <a:latin typeface="Trebuchet MS" charset="0"/>
                <a:ea typeface="ＭＳ Ｐゴシック" charset="0"/>
                <a:cs typeface="Trebuchet MS" charset="0"/>
              </a:rPr>
              <a:t>$</a:t>
            </a:r>
            <a:r>
              <a:rPr lang="en-US" sz="2800" dirty="0">
                <a:latin typeface="Trebuchet MS" charset="0"/>
                <a:ea typeface="ＭＳ Ｐゴシック" charset="0"/>
                <a:cs typeface="Trebuchet MS" charset="0"/>
              </a:rPr>
              <a:t>5</a:t>
            </a:r>
            <a:r>
              <a:rPr lang="en-US" sz="2800" dirty="0" smtClean="0">
                <a:latin typeface="Trebuchet MS" charset="0"/>
                <a:ea typeface="ＭＳ Ｐゴシック" charset="0"/>
                <a:cs typeface="Trebuchet MS" charset="0"/>
              </a:rPr>
              <a:t> </a:t>
            </a:r>
            <a:r>
              <a:rPr lang="en-US" sz="2800" dirty="0">
                <a:latin typeface="Trebuchet MS" charset="0"/>
                <a:ea typeface="ＭＳ Ｐゴシック" charset="0"/>
                <a:cs typeface="Trebuchet MS" charset="0"/>
              </a:rPr>
              <a:t>( </a:t>
            </a:r>
            <a:r>
              <a:rPr lang="en-US" sz="2800" dirty="0" smtClean="0">
                <a:latin typeface="Trebuchet MS" charset="0"/>
                <a:ea typeface="ＭＳ Ｐゴシック" charset="0"/>
                <a:cs typeface="Trebuchet MS" charset="0"/>
              </a:rPr>
              <a:t>$3 </a:t>
            </a:r>
            <a:r>
              <a:rPr lang="en-US" sz="2800" dirty="0">
                <a:latin typeface="Trebuchet MS" charset="0"/>
                <a:ea typeface="ＭＳ Ｐゴシック" charset="0"/>
                <a:cs typeface="Trebuchet MS" charset="0"/>
              </a:rPr>
              <a:t>+ </a:t>
            </a:r>
            <a:r>
              <a:rPr lang="en-US" sz="2800" dirty="0" smtClean="0">
                <a:latin typeface="Trebuchet MS" charset="0"/>
                <a:ea typeface="ＭＳ Ｐゴシック" charset="0"/>
                <a:cs typeface="Trebuchet MS" charset="0"/>
              </a:rPr>
              <a:t>$2)</a:t>
            </a:r>
            <a:endParaRPr lang="en-US" sz="2800" dirty="0">
              <a:latin typeface="Trebuchet MS" charset="0"/>
              <a:ea typeface="ＭＳ Ｐゴシック" charset="0"/>
              <a:cs typeface="Trebuchet MS" charset="0"/>
            </a:endParaRPr>
          </a:p>
          <a:p>
            <a:r>
              <a:rPr lang="en-US" sz="2800" dirty="0">
                <a:latin typeface="Trebuchet MS" charset="0"/>
                <a:ea typeface="ＭＳ Ｐゴシック" charset="0"/>
                <a:cs typeface="Trebuchet MS" charset="0"/>
              </a:rPr>
              <a:t>4 day rental - </a:t>
            </a:r>
            <a:r>
              <a:rPr lang="en-US" sz="2800" dirty="0" smtClean="0">
                <a:latin typeface="Trebuchet MS" charset="0"/>
                <a:ea typeface="ＭＳ Ｐゴシック" charset="0"/>
                <a:cs typeface="Trebuchet MS" charset="0"/>
              </a:rPr>
              <a:t>$7 </a:t>
            </a:r>
            <a:r>
              <a:rPr lang="en-US" sz="2800" dirty="0">
                <a:latin typeface="Trebuchet MS" charset="0"/>
                <a:ea typeface="ＭＳ Ｐゴシック" charset="0"/>
                <a:cs typeface="Trebuchet MS" charset="0"/>
              </a:rPr>
              <a:t>(</a:t>
            </a:r>
            <a:r>
              <a:rPr lang="en-US" sz="2800" dirty="0" smtClean="0">
                <a:latin typeface="Trebuchet MS" charset="0"/>
                <a:ea typeface="ＭＳ Ｐゴシック" charset="0"/>
                <a:cs typeface="Trebuchet MS" charset="0"/>
              </a:rPr>
              <a:t>$3 </a:t>
            </a:r>
            <a:r>
              <a:rPr lang="en-US" sz="2800" dirty="0">
                <a:latin typeface="Trebuchet MS" charset="0"/>
                <a:ea typeface="ＭＳ Ｐゴシック" charset="0"/>
                <a:cs typeface="Trebuchet MS" charset="0"/>
              </a:rPr>
              <a:t>+ (2*</a:t>
            </a:r>
            <a:r>
              <a:rPr lang="en-US" sz="2800" dirty="0" smtClean="0">
                <a:latin typeface="Trebuchet MS" charset="0"/>
                <a:ea typeface="ＭＳ Ｐゴシック" charset="0"/>
                <a:cs typeface="Trebuchet MS" charset="0"/>
              </a:rPr>
              <a:t>$2)</a:t>
            </a:r>
            <a:r>
              <a:rPr lang="en-US" sz="2800" dirty="0">
                <a:latin typeface="Trebuchet MS" charset="0"/>
                <a:ea typeface="ＭＳ Ｐゴシック" charset="0"/>
                <a:cs typeface="Trebuchet MS" charset="0"/>
              </a:rPr>
              <a:t>)</a:t>
            </a:r>
          </a:p>
          <a:p>
            <a:endParaRPr lang="en-US" sz="2800" dirty="0"/>
          </a:p>
        </p:txBody>
      </p:sp>
    </p:spTree>
    <p:extLst>
      <p:ext uri="{BB962C8B-B14F-4D97-AF65-F5344CB8AC3E}">
        <p14:creationId xmlns:p14="http://schemas.microsoft.com/office/powerpoint/2010/main" val="370242354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62" name="Rectangle 10"/>
          <p:cNvSpPr>
            <a:spLocks noGrp="1" noChangeArrowheads="1"/>
          </p:cNvSpPr>
          <p:nvPr>
            <p:ph type="title"/>
          </p:nvPr>
        </p:nvSpPr>
        <p:spPr>
          <a:ln/>
        </p:spPr>
        <p:txBody>
          <a:bodyPr/>
          <a:lstStyle/>
          <a:p>
            <a:r>
              <a:rPr lang="en-US" dirty="0" smtClean="0"/>
              <a:t>Story 2</a:t>
            </a:r>
            <a:endParaRPr lang="en-US" dirty="0"/>
          </a:p>
        </p:txBody>
      </p:sp>
      <p:sp>
        <p:nvSpPr>
          <p:cNvPr id="330763" name="Rectangle 11"/>
          <p:cNvSpPr>
            <a:spLocks/>
          </p:cNvSpPr>
          <p:nvPr/>
        </p:nvSpPr>
        <p:spPr bwMode="auto">
          <a:xfrm>
            <a:off x="457200" y="1417497"/>
            <a:ext cx="696357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2800" b="1" dirty="0">
                <a:solidFill>
                  <a:schemeClr val="tx1"/>
                </a:solidFill>
                <a:latin typeface="Trebuchet MS" charset="0"/>
                <a:ea typeface="ＭＳ Ｐゴシック" charset="0"/>
                <a:cs typeface="Trebuchet MS" charset="0"/>
                <a:sym typeface="Trebuchet MS" charset="0"/>
              </a:rPr>
              <a:t>Role</a:t>
            </a:r>
            <a:r>
              <a:rPr lang="en-US" sz="2800" dirty="0">
                <a:solidFill>
                  <a:schemeClr val="tx1"/>
                </a:solidFill>
                <a:latin typeface="Trebuchet MS" charset="0"/>
                <a:ea typeface="ＭＳ Ｐゴシック" charset="0"/>
                <a:cs typeface="Trebuchet MS" charset="0"/>
                <a:sym typeface="Trebuchet MS" charset="0"/>
              </a:rPr>
              <a:t>: As a </a:t>
            </a:r>
            <a:r>
              <a:rPr lang="en-US" sz="2400" dirty="0" smtClean="0">
                <a:solidFill>
                  <a:srgbClr val="FF6600"/>
                </a:solidFill>
                <a:latin typeface="Trebuchet MS" charset="0"/>
                <a:ea typeface="ＭＳ Ｐゴシック" charset="0"/>
                <a:cs typeface="Trebuchet MS" charset="0"/>
                <a:sym typeface="Trebuchet MS" charset="0"/>
              </a:rPr>
              <a:t>marketing executive</a:t>
            </a:r>
            <a:endParaRPr lang="en-US" sz="2800" dirty="0">
              <a:solidFill>
                <a:srgbClr val="FF6600"/>
              </a:solidFill>
              <a:latin typeface="Trebuchet MS" charset="0"/>
              <a:ea typeface="ＭＳ Ｐゴシック" charset="0"/>
              <a:cs typeface="Trebuchet MS" charset="0"/>
              <a:sym typeface="Trebuchet MS" charset="0"/>
            </a:endParaRPr>
          </a:p>
        </p:txBody>
      </p:sp>
      <p:sp>
        <p:nvSpPr>
          <p:cNvPr id="330764" name="Rectangle 12"/>
          <p:cNvSpPr>
            <a:spLocks/>
          </p:cNvSpPr>
          <p:nvPr/>
        </p:nvSpPr>
        <p:spPr bwMode="auto">
          <a:xfrm>
            <a:off x="457199" y="2217596"/>
            <a:ext cx="7743903" cy="8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a:solidFill>
                  <a:schemeClr val="tx1"/>
                </a:solidFill>
                <a:latin typeface="Trebuchet MS" charset="0"/>
                <a:ea typeface="ＭＳ Ｐゴシック" charset="0"/>
                <a:cs typeface="Trebuchet MS" charset="0"/>
                <a:sym typeface="Trebuchet MS" charset="0"/>
              </a:rPr>
              <a:t>Goal</a:t>
            </a:r>
            <a:r>
              <a:rPr lang="en-US" sz="2800" dirty="0">
                <a:solidFill>
                  <a:schemeClr val="tx1"/>
                </a:solidFill>
                <a:latin typeface="Trebuchet MS" charset="0"/>
                <a:ea typeface="ＭＳ Ｐゴシック" charset="0"/>
                <a:cs typeface="Trebuchet MS" charset="0"/>
                <a:sym typeface="Trebuchet MS" charset="0"/>
              </a:rPr>
              <a:t>: I </a:t>
            </a:r>
            <a:r>
              <a:rPr lang="en-US" sz="2800" dirty="0">
                <a:latin typeface="Trebuchet MS" charset="0"/>
                <a:ea typeface="ＭＳ Ｐゴシック" charset="0"/>
                <a:cs typeface="Trebuchet MS" charset="0"/>
                <a:sym typeface="Trebuchet MS" charset="0"/>
              </a:rPr>
              <a:t>want </a:t>
            </a:r>
            <a:r>
              <a:rPr lang="en-US" sz="2400" dirty="0">
                <a:solidFill>
                  <a:srgbClr val="FF6600"/>
                </a:solidFill>
                <a:latin typeface="Trebuchet MS" charset="0"/>
                <a:ea typeface="ＭＳ Ｐゴシック" charset="0"/>
                <a:cs typeface="Trebuchet MS" charset="0"/>
                <a:sym typeface="Trebuchet MS" charset="0"/>
              </a:rPr>
              <a:t>to have different </a:t>
            </a:r>
            <a:r>
              <a:rPr lang="en-US" sz="2400" dirty="0" smtClean="0">
                <a:solidFill>
                  <a:srgbClr val="FF6600"/>
                </a:solidFill>
                <a:latin typeface="Trebuchet MS" charset="0"/>
                <a:ea typeface="ＭＳ Ｐゴシック" charset="0"/>
                <a:cs typeface="Trebuchet MS" charset="0"/>
                <a:sym typeface="Trebuchet MS" charset="0"/>
              </a:rPr>
              <a:t>pricing </a:t>
            </a:r>
            <a:r>
              <a:rPr lang="en-US" sz="2400" dirty="0">
                <a:solidFill>
                  <a:srgbClr val="FF6600"/>
                </a:solidFill>
                <a:latin typeface="Trebuchet MS" charset="0"/>
                <a:ea typeface="ＭＳ Ｐゴシック" charset="0"/>
                <a:cs typeface="Trebuchet MS" charset="0"/>
                <a:sym typeface="Trebuchet MS" charset="0"/>
              </a:rPr>
              <a:t>for </a:t>
            </a:r>
            <a:r>
              <a:rPr lang="en-US" sz="2400" dirty="0" smtClean="0">
                <a:solidFill>
                  <a:srgbClr val="FF6600"/>
                </a:solidFill>
                <a:latin typeface="Trebuchet MS" charset="0"/>
                <a:ea typeface="ＭＳ Ｐゴシック" charset="0"/>
                <a:cs typeface="Trebuchet MS" charset="0"/>
                <a:sym typeface="Trebuchet MS" charset="0"/>
              </a:rPr>
              <a:t>classic movies</a:t>
            </a:r>
            <a:endParaRPr lang="en-US" sz="2400" dirty="0">
              <a:solidFill>
                <a:srgbClr val="FF6600"/>
              </a:solidFill>
              <a:latin typeface="Trebuchet MS" charset="0"/>
              <a:ea typeface="ＭＳ Ｐゴシック" charset="0"/>
              <a:cs typeface="Trebuchet MS" charset="0"/>
              <a:sym typeface="Trebuchet MS" charset="0"/>
            </a:endParaRPr>
          </a:p>
        </p:txBody>
      </p:sp>
      <p:sp>
        <p:nvSpPr>
          <p:cNvPr id="330765" name="Rectangle 13"/>
          <p:cNvSpPr>
            <a:spLocks/>
          </p:cNvSpPr>
          <p:nvPr/>
        </p:nvSpPr>
        <p:spPr bwMode="auto">
          <a:xfrm>
            <a:off x="457200" y="3316174"/>
            <a:ext cx="7743902" cy="98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smtClean="0">
                <a:solidFill>
                  <a:schemeClr val="tx1"/>
                </a:solidFill>
                <a:latin typeface="Trebuchet MS" charset="0"/>
                <a:ea typeface="ＭＳ Ｐゴシック" charset="0"/>
                <a:cs typeface="Trebuchet MS" charset="0"/>
                <a:sym typeface="Trebuchet MS" charset="0"/>
              </a:rPr>
              <a:t>Value</a:t>
            </a:r>
            <a:r>
              <a:rPr lang="en-US" sz="2800" dirty="0" smtClean="0">
                <a:solidFill>
                  <a:schemeClr val="tx1"/>
                </a:solidFill>
                <a:latin typeface="Trebuchet MS" charset="0"/>
                <a:ea typeface="ＭＳ Ｐゴシック" charset="0"/>
                <a:cs typeface="Trebuchet MS" charset="0"/>
                <a:sym typeface="Trebuchet MS" charset="0"/>
              </a:rPr>
              <a:t>: So </a:t>
            </a:r>
            <a:r>
              <a:rPr lang="en-US" sz="2800" dirty="0" smtClean="0">
                <a:latin typeface="Trebuchet MS" charset="0"/>
                <a:ea typeface="ＭＳ Ｐゴシック" charset="0"/>
                <a:cs typeface="Trebuchet MS" charset="0"/>
                <a:sym typeface="Trebuchet MS" charset="0"/>
              </a:rPr>
              <a:t>that </a:t>
            </a:r>
            <a:r>
              <a:rPr lang="en-US" sz="2400" dirty="0" smtClean="0">
                <a:solidFill>
                  <a:srgbClr val="FF6600"/>
                </a:solidFill>
                <a:latin typeface="Trebuchet MS" charset="0"/>
                <a:ea typeface="ＭＳ Ｐゴシック" charset="0"/>
                <a:cs typeface="Trebuchet MS" charset="0"/>
                <a:sym typeface="Trebuchet MS" charset="0"/>
              </a:rPr>
              <a:t>customer can enjoy </a:t>
            </a:r>
            <a:r>
              <a:rPr lang="en-US" sz="2400" dirty="0">
                <a:solidFill>
                  <a:srgbClr val="FF6600"/>
                </a:solidFill>
                <a:latin typeface="Trebuchet MS" charset="0"/>
                <a:ea typeface="ＭＳ Ｐゴシック" charset="0"/>
                <a:cs typeface="Trebuchet MS" charset="0"/>
                <a:sym typeface="Trebuchet MS" charset="0"/>
              </a:rPr>
              <a:t>classic movies </a:t>
            </a:r>
            <a:r>
              <a:rPr lang="en-US" sz="2400" dirty="0" smtClean="0">
                <a:solidFill>
                  <a:srgbClr val="FF6600"/>
                </a:solidFill>
                <a:latin typeface="Trebuchet MS" charset="0"/>
                <a:ea typeface="ＭＳ Ｐゴシック" charset="0"/>
                <a:cs typeface="Trebuchet MS" charset="0"/>
                <a:sym typeface="Trebuchet MS" charset="0"/>
              </a:rPr>
              <a:t>for long duration with low rentals</a:t>
            </a:r>
            <a:endParaRPr lang="en-US" sz="2800" dirty="0">
              <a:solidFill>
                <a:srgbClr val="FF6600"/>
              </a:solidFill>
              <a:latin typeface="Trebuchet MS" charset="0"/>
              <a:ea typeface="ＭＳ Ｐゴシック" charset="0"/>
              <a:cs typeface="Trebuchet MS" charset="0"/>
              <a:sym typeface="Trebuchet MS" charset="0"/>
            </a:endParaRPr>
          </a:p>
        </p:txBody>
      </p:sp>
      <p:pic>
        <p:nvPicPr>
          <p:cNvPr id="330766"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590" y="4299158"/>
            <a:ext cx="3880603" cy="2266741"/>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87110820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7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07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0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3" grpId="0" autoUpdateAnimBg="0"/>
      <p:bldP spid="330764" grpId="0" autoUpdateAnimBg="0"/>
      <p:bldP spid="330765"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62" name="Rectangle 10"/>
          <p:cNvSpPr>
            <a:spLocks noGrp="1" noChangeArrowheads="1"/>
          </p:cNvSpPr>
          <p:nvPr>
            <p:ph type="title"/>
          </p:nvPr>
        </p:nvSpPr>
        <p:spPr>
          <a:ln/>
        </p:spPr>
        <p:txBody>
          <a:bodyPr/>
          <a:lstStyle/>
          <a:p>
            <a:r>
              <a:rPr lang="en-US" dirty="0" smtClean="0"/>
              <a:t>Story Details</a:t>
            </a:r>
            <a:endParaRPr lang="en-US" dirty="0"/>
          </a:p>
        </p:txBody>
      </p:sp>
      <p:pic>
        <p:nvPicPr>
          <p:cNvPr id="330766"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590" y="4299158"/>
            <a:ext cx="3880603" cy="2266741"/>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 name="TextBox 1"/>
          <p:cNvSpPr txBox="1"/>
          <p:nvPr/>
        </p:nvSpPr>
        <p:spPr>
          <a:xfrm>
            <a:off x="413116" y="1254564"/>
            <a:ext cx="8017496" cy="5201424"/>
          </a:xfrm>
          <a:prstGeom prst="rect">
            <a:avLst/>
          </a:prstGeom>
          <a:noFill/>
        </p:spPr>
        <p:txBody>
          <a:bodyPr wrap="square" rtlCol="0">
            <a:spAutoFit/>
          </a:bodyPr>
          <a:lstStyle/>
          <a:p>
            <a:r>
              <a:rPr lang="en-US" sz="2800" dirty="0">
                <a:latin typeface="Trebuchet MS" charset="0"/>
                <a:ea typeface="ＭＳ Ｐゴシック" charset="0"/>
                <a:cs typeface="Trebuchet MS" charset="0"/>
              </a:rPr>
              <a:t>Pricing Model for </a:t>
            </a:r>
            <a:r>
              <a:rPr lang="en-US" sz="2800" dirty="0" smtClean="0">
                <a:latin typeface="Trebuchet MS" charset="0"/>
                <a:ea typeface="ＭＳ Ｐゴシック" charset="0"/>
                <a:cs typeface="Trebuchet MS" charset="0"/>
              </a:rPr>
              <a:t>classic movies</a:t>
            </a:r>
            <a:r>
              <a:rPr lang="en-US" sz="2800" dirty="0">
                <a:latin typeface="Trebuchet MS" charset="0"/>
                <a:ea typeface="ＭＳ Ｐゴシック" charset="0"/>
                <a:cs typeface="Trebuchet MS" charset="0"/>
              </a:rPr>
              <a:t>:</a:t>
            </a:r>
          </a:p>
          <a:p>
            <a:endParaRPr lang="en-US" sz="2800" dirty="0">
              <a:latin typeface="Trebuchet MS" charset="0"/>
              <a:ea typeface="ＭＳ Ｐゴシック" charset="0"/>
              <a:cs typeface="Trebuchet MS" charset="0"/>
            </a:endParaRPr>
          </a:p>
          <a:p>
            <a:r>
              <a:rPr lang="en-US" sz="2800" dirty="0" smtClean="0">
                <a:solidFill>
                  <a:srgbClr val="FF6600"/>
                </a:solidFill>
                <a:latin typeface="Trebuchet MS" charset="0"/>
                <a:ea typeface="ＭＳ Ｐゴシック" charset="0"/>
                <a:cs typeface="Trebuchet MS" charset="0"/>
              </a:rPr>
              <a:t>Everyday $0.5, for a week $3 and after than everyday $0.5</a:t>
            </a:r>
            <a:endParaRPr lang="en-US" sz="2800" dirty="0">
              <a:solidFill>
                <a:srgbClr val="FF6600"/>
              </a:solidFill>
              <a:latin typeface="Trebuchet MS" charset="0"/>
              <a:ea typeface="ＭＳ Ｐゴシック" charset="0"/>
              <a:cs typeface="Trebuchet MS" charset="0"/>
            </a:endParaRPr>
          </a:p>
          <a:p>
            <a:endParaRPr lang="en-US" sz="2800" dirty="0">
              <a:solidFill>
                <a:srgbClr val="FF6600"/>
              </a:solidFill>
              <a:latin typeface="Trebuchet MS" charset="0"/>
              <a:ea typeface="ＭＳ Ｐゴシック" charset="0"/>
              <a:cs typeface="Trebuchet MS" charset="0"/>
            </a:endParaRPr>
          </a:p>
          <a:p>
            <a:r>
              <a:rPr lang="en-US" sz="2800" dirty="0">
                <a:latin typeface="Trebuchet MS" charset="0"/>
                <a:ea typeface="ＭＳ Ｐゴシック" charset="0"/>
                <a:cs typeface="Trebuchet MS" charset="0"/>
              </a:rPr>
              <a:t>e.g.</a:t>
            </a:r>
          </a:p>
          <a:p>
            <a:r>
              <a:rPr lang="en-US" sz="2800" dirty="0">
                <a:latin typeface="Trebuchet MS" charset="0"/>
                <a:ea typeface="ＭＳ Ｐゴシック" charset="0"/>
                <a:cs typeface="Trebuchet MS" charset="0"/>
              </a:rPr>
              <a:t>1 day rental - </a:t>
            </a:r>
            <a:r>
              <a:rPr lang="en-US" sz="2800" dirty="0" smtClean="0">
                <a:latin typeface="Trebuchet MS" charset="0"/>
                <a:ea typeface="ＭＳ Ｐゴシック" charset="0"/>
                <a:cs typeface="Trebuchet MS" charset="0"/>
              </a:rPr>
              <a:t>$0.5</a:t>
            </a:r>
            <a:endParaRPr lang="en-US" sz="2800" dirty="0">
              <a:latin typeface="Trebuchet MS" charset="0"/>
              <a:ea typeface="ＭＳ Ｐゴシック" charset="0"/>
              <a:cs typeface="Trebuchet MS" charset="0"/>
            </a:endParaRPr>
          </a:p>
          <a:p>
            <a:r>
              <a:rPr lang="en-US" sz="2800" dirty="0">
                <a:latin typeface="Trebuchet MS" charset="0"/>
                <a:ea typeface="ＭＳ Ｐゴシック" charset="0"/>
                <a:cs typeface="Trebuchet MS" charset="0"/>
              </a:rPr>
              <a:t>2 day rental - </a:t>
            </a:r>
            <a:r>
              <a:rPr lang="en-US" sz="2800" dirty="0" smtClean="0">
                <a:latin typeface="Trebuchet MS" charset="0"/>
                <a:ea typeface="ＭＳ Ｐゴシック" charset="0"/>
                <a:cs typeface="Trebuchet MS" charset="0"/>
              </a:rPr>
              <a:t>$1</a:t>
            </a:r>
            <a:endParaRPr lang="en-US" sz="2800" dirty="0">
              <a:latin typeface="Trebuchet MS" charset="0"/>
              <a:ea typeface="ＭＳ Ｐゴシック" charset="0"/>
              <a:cs typeface="Trebuchet MS" charset="0"/>
            </a:endParaRPr>
          </a:p>
          <a:p>
            <a:r>
              <a:rPr lang="en-US" sz="2800" dirty="0" smtClean="0">
                <a:latin typeface="Trebuchet MS" charset="0"/>
                <a:ea typeface="ＭＳ Ｐゴシック" charset="0"/>
                <a:cs typeface="Trebuchet MS" charset="0"/>
              </a:rPr>
              <a:t>7 </a:t>
            </a:r>
            <a:r>
              <a:rPr lang="en-US" sz="2800" dirty="0">
                <a:latin typeface="Trebuchet MS" charset="0"/>
                <a:ea typeface="ＭＳ Ｐゴシック" charset="0"/>
                <a:cs typeface="Trebuchet MS" charset="0"/>
              </a:rPr>
              <a:t>day rental - $</a:t>
            </a:r>
            <a:r>
              <a:rPr lang="en-US" sz="2800" dirty="0" smtClean="0">
                <a:latin typeface="Trebuchet MS" charset="0"/>
                <a:ea typeface="ＭＳ Ｐゴシック" charset="0"/>
                <a:cs typeface="Trebuchet MS" charset="0"/>
              </a:rPr>
              <a:t>3 </a:t>
            </a:r>
          </a:p>
          <a:p>
            <a:r>
              <a:rPr lang="en-US" sz="2800" dirty="0" smtClean="0">
                <a:latin typeface="Trebuchet MS" charset="0"/>
                <a:ea typeface="ＭＳ Ｐゴシック" charset="0"/>
                <a:cs typeface="Trebuchet MS" charset="0"/>
              </a:rPr>
              <a:t>8 </a:t>
            </a:r>
            <a:r>
              <a:rPr lang="en-US" sz="2800" dirty="0">
                <a:latin typeface="Trebuchet MS" charset="0"/>
                <a:ea typeface="ＭＳ Ｐゴシック" charset="0"/>
                <a:cs typeface="Trebuchet MS" charset="0"/>
              </a:rPr>
              <a:t>day rental - </a:t>
            </a:r>
            <a:r>
              <a:rPr lang="en-US" sz="2800" dirty="0" smtClean="0">
                <a:latin typeface="Trebuchet MS" charset="0"/>
                <a:ea typeface="ＭＳ Ｐゴシック" charset="0"/>
                <a:cs typeface="Trebuchet MS" charset="0"/>
              </a:rPr>
              <a:t>$3.5 </a:t>
            </a:r>
            <a:r>
              <a:rPr lang="en-US" sz="2800" dirty="0">
                <a:latin typeface="Trebuchet MS" charset="0"/>
                <a:ea typeface="ＭＳ Ｐゴシック" charset="0"/>
                <a:cs typeface="Trebuchet MS" charset="0"/>
              </a:rPr>
              <a:t>(</a:t>
            </a:r>
            <a:r>
              <a:rPr lang="en-US" sz="2800" dirty="0" smtClean="0">
                <a:latin typeface="Trebuchet MS" charset="0"/>
                <a:ea typeface="ＭＳ Ｐゴシック" charset="0"/>
                <a:cs typeface="Trebuchet MS" charset="0"/>
              </a:rPr>
              <a:t>$3 </a:t>
            </a:r>
            <a:r>
              <a:rPr lang="en-US" sz="2800" dirty="0">
                <a:latin typeface="Trebuchet MS" charset="0"/>
                <a:ea typeface="ＭＳ Ｐゴシック" charset="0"/>
                <a:cs typeface="Trebuchet MS" charset="0"/>
              </a:rPr>
              <a:t>+ </a:t>
            </a:r>
            <a:r>
              <a:rPr lang="en-US" sz="2800" dirty="0" smtClean="0">
                <a:latin typeface="Trebuchet MS" charset="0"/>
                <a:ea typeface="ＭＳ Ｐゴシック" charset="0"/>
                <a:cs typeface="Trebuchet MS" charset="0"/>
              </a:rPr>
              <a:t>$0.5)</a:t>
            </a:r>
            <a:endParaRPr lang="en-US" sz="2800" dirty="0">
              <a:latin typeface="Trebuchet MS" charset="0"/>
              <a:ea typeface="ＭＳ Ｐゴシック" charset="0"/>
              <a:cs typeface="Trebuchet MS" charset="0"/>
            </a:endParaRPr>
          </a:p>
          <a:p>
            <a:endParaRPr lang="en-US" sz="2800" dirty="0" smtClean="0"/>
          </a:p>
          <a:p>
            <a:r>
              <a:rPr lang="en-US" sz="2400" dirty="0" smtClean="0"/>
              <a:t>Note: enhance application to allow </a:t>
            </a:r>
            <a:r>
              <a:rPr lang="en-US" sz="2400" dirty="0" err="1" smtClean="0"/>
              <a:t>upto</a:t>
            </a:r>
            <a:r>
              <a:rPr lang="en-US" sz="2400" dirty="0" smtClean="0"/>
              <a:t> 10 days of rental</a:t>
            </a:r>
            <a:endParaRPr lang="en-US" sz="2400" dirty="0"/>
          </a:p>
        </p:txBody>
      </p:sp>
    </p:spTree>
    <p:extLst>
      <p:ext uri="{BB962C8B-B14F-4D97-AF65-F5344CB8AC3E}">
        <p14:creationId xmlns:p14="http://schemas.microsoft.com/office/powerpoint/2010/main" val="156864192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Subset</a:t>
            </a:r>
            <a:endParaRPr lang="en-US" dirty="0"/>
          </a:p>
        </p:txBody>
      </p:sp>
      <p:grpSp>
        <p:nvGrpSpPr>
          <p:cNvPr id="4" name="Group 3"/>
          <p:cNvGrpSpPr>
            <a:grpSpLocks/>
          </p:cNvGrpSpPr>
          <p:nvPr/>
        </p:nvGrpSpPr>
        <p:grpSpPr bwMode="auto">
          <a:xfrm>
            <a:off x="868680" y="1444283"/>
            <a:ext cx="7406640" cy="4457700"/>
            <a:chOff x="0" y="0"/>
            <a:chExt cx="5184" cy="3120"/>
          </a:xfrm>
        </p:grpSpPr>
        <p:sp>
          <p:nvSpPr>
            <p:cNvPr id="5" name="Rectangle 4"/>
            <p:cNvSpPr>
              <a:spLocks/>
            </p:cNvSpPr>
            <p:nvPr/>
          </p:nvSpPr>
          <p:spPr bwMode="auto">
            <a:xfrm>
              <a:off x="0" y="0"/>
              <a:ext cx="5184" cy="3120"/>
            </a:xfrm>
            <a:prstGeom prst="rect">
              <a:avLst/>
            </a:prstGeom>
            <a:solidFill>
              <a:srgbClr val="BEBED4"/>
            </a:solidFill>
            <a:ln w="50800">
              <a:solidFill>
                <a:srgbClr val="808080"/>
              </a:solidFill>
              <a:miter lim="800000"/>
              <a:headEnd/>
              <a:tailEnd/>
            </a:ln>
          </p:spPr>
          <p:txBody>
            <a:bodyPr lIns="0" tIns="0" rIns="0" bIns="0"/>
            <a:lstStyle/>
            <a:p>
              <a:pPr>
                <a:buNone/>
              </a:pPr>
              <a:endParaRPr lang="en-GB"/>
            </a:p>
          </p:txBody>
        </p:sp>
        <p:sp>
          <p:nvSpPr>
            <p:cNvPr id="6" name="Rectangle 5"/>
            <p:cNvSpPr>
              <a:spLocks/>
            </p:cNvSpPr>
            <p:nvPr/>
          </p:nvSpPr>
          <p:spPr bwMode="auto">
            <a:xfrm>
              <a:off x="0" y="0"/>
              <a:ext cx="0" cy="108"/>
            </a:xfrm>
            <a:prstGeom prst="rect">
              <a:avLst/>
            </a:prstGeom>
            <a:noFill/>
            <a:ln w="12700">
              <a:solidFill>
                <a:srgbClr val="808080"/>
              </a:solidFill>
              <a:miter lim="800000"/>
              <a:headEnd/>
              <a:tailEnd/>
            </a:ln>
          </p:spPr>
          <p:txBody>
            <a:bodyPr wrap="none" lIns="0" tIns="0" rIns="0" bIns="0">
              <a:spAutoFit/>
            </a:bodyPr>
            <a:lstStyle/>
            <a:p>
              <a:pPr>
                <a:buNone/>
              </a:pPr>
              <a:endParaRPr lang="en-GB"/>
            </a:p>
          </p:txBody>
        </p:sp>
      </p:grpSp>
      <p:sp>
        <p:nvSpPr>
          <p:cNvPr id="7" name="Rectangle 6"/>
          <p:cNvSpPr>
            <a:spLocks/>
          </p:cNvSpPr>
          <p:nvPr/>
        </p:nvSpPr>
        <p:spPr bwMode="auto">
          <a:xfrm>
            <a:off x="3406140" y="5571942"/>
            <a:ext cx="2331720" cy="246221"/>
          </a:xfrm>
          <a:prstGeom prst="rect">
            <a:avLst/>
          </a:prstGeom>
          <a:solidFill>
            <a:srgbClr val="BEBED4"/>
          </a:solidFill>
          <a:ln w="12700">
            <a:noFill/>
            <a:miter lim="800000"/>
            <a:headEnd/>
            <a:tailEnd/>
          </a:ln>
        </p:spPr>
        <p:txBody>
          <a:bodyPr lIns="0" tIns="0" rIns="40639" bIns="0">
            <a:spAutoFit/>
          </a:bodyPr>
          <a:lstStyle/>
          <a:p>
            <a:pPr marL="35719" algn="ctr">
              <a:buNone/>
            </a:pPr>
            <a:r>
              <a:rPr lang="en-US" sz="1600" b="1" dirty="0" smtClean="0">
                <a:solidFill>
                  <a:srgbClr val="000000"/>
                </a:solidFill>
                <a:cs typeface="Tahoma" pitchFamily="34" charset="0"/>
                <a:sym typeface="Tahoma" pitchFamily="34" charset="0"/>
              </a:rPr>
              <a:t>ORGANIZATIONAL</a:t>
            </a:r>
            <a:endParaRPr lang="en-US" sz="1600" b="1" dirty="0">
              <a:solidFill>
                <a:srgbClr val="000000"/>
              </a:solidFill>
              <a:cs typeface="Tahoma" pitchFamily="34" charset="0"/>
              <a:sym typeface="Tahoma" pitchFamily="34" charset="0"/>
            </a:endParaRPr>
          </a:p>
        </p:txBody>
      </p:sp>
      <p:sp>
        <p:nvSpPr>
          <p:cNvPr id="8" name="Rectangle 9"/>
          <p:cNvSpPr>
            <a:spLocks/>
          </p:cNvSpPr>
          <p:nvPr/>
        </p:nvSpPr>
        <p:spPr bwMode="auto">
          <a:xfrm>
            <a:off x="7363778" y="1512863"/>
            <a:ext cx="79009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Short</a:t>
            </a:r>
          </a:p>
          <a:p>
            <a:pPr marL="35719" algn="r">
              <a:buNone/>
            </a:pPr>
            <a:r>
              <a:rPr lang="en-US" sz="1400" dirty="0">
                <a:cs typeface="Tahoma" pitchFamily="34" charset="0"/>
                <a:sym typeface="Tahoma" pitchFamily="34" charset="0"/>
              </a:rPr>
              <a:t>Releases</a:t>
            </a:r>
          </a:p>
        </p:txBody>
      </p:sp>
      <p:sp>
        <p:nvSpPr>
          <p:cNvPr id="9" name="Rectangle 12"/>
          <p:cNvSpPr>
            <a:spLocks/>
          </p:cNvSpPr>
          <p:nvPr/>
        </p:nvSpPr>
        <p:spPr bwMode="auto">
          <a:xfrm>
            <a:off x="7329488" y="5140091"/>
            <a:ext cx="82438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On-site</a:t>
            </a:r>
          </a:p>
          <a:p>
            <a:pPr marL="35719" algn="r">
              <a:buNone/>
            </a:pPr>
            <a:r>
              <a:rPr lang="en-US" sz="1400" dirty="0">
                <a:cs typeface="Tahoma" pitchFamily="34" charset="0"/>
                <a:sym typeface="Tahoma" pitchFamily="34" charset="0"/>
              </a:rPr>
              <a:t>Customer</a:t>
            </a:r>
          </a:p>
        </p:txBody>
      </p:sp>
      <p:sp>
        <p:nvSpPr>
          <p:cNvPr id="10" name="Rectangle 13"/>
          <p:cNvSpPr>
            <a:spLocks/>
          </p:cNvSpPr>
          <p:nvPr/>
        </p:nvSpPr>
        <p:spPr bwMode="auto">
          <a:xfrm>
            <a:off x="7190899" y="4103417"/>
            <a:ext cx="962978" cy="215741"/>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Co-location</a:t>
            </a:r>
          </a:p>
        </p:txBody>
      </p:sp>
      <p:sp>
        <p:nvSpPr>
          <p:cNvPr id="11" name="Rectangle 14"/>
          <p:cNvSpPr>
            <a:spLocks/>
          </p:cNvSpPr>
          <p:nvPr/>
        </p:nvSpPr>
        <p:spPr bwMode="auto">
          <a:xfrm>
            <a:off x="7255193" y="2808140"/>
            <a:ext cx="898684"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Collective</a:t>
            </a:r>
          </a:p>
          <a:p>
            <a:pPr marL="35719" algn="r">
              <a:buNone/>
            </a:pPr>
            <a:r>
              <a:rPr lang="en-US" sz="1400" dirty="0">
                <a:cs typeface="Tahoma" pitchFamily="34" charset="0"/>
                <a:sym typeface="Tahoma" pitchFamily="34" charset="0"/>
              </a:rPr>
              <a:t>Ownership</a:t>
            </a:r>
          </a:p>
        </p:txBody>
      </p:sp>
      <p:grpSp>
        <p:nvGrpSpPr>
          <p:cNvPr id="12" name="Group 16"/>
          <p:cNvGrpSpPr>
            <a:grpSpLocks/>
          </p:cNvGrpSpPr>
          <p:nvPr/>
        </p:nvGrpSpPr>
        <p:grpSpPr bwMode="auto">
          <a:xfrm>
            <a:off x="2143125" y="1742892"/>
            <a:ext cx="4937760" cy="3771900"/>
            <a:chOff x="0" y="0"/>
            <a:chExt cx="3456" cy="2640"/>
          </a:xfrm>
          <a:solidFill>
            <a:schemeClr val="accent6">
              <a:lumMod val="40000"/>
              <a:lumOff val="60000"/>
            </a:schemeClr>
          </a:solidFill>
        </p:grpSpPr>
        <p:sp>
          <p:nvSpPr>
            <p:cNvPr id="13" name="Rectangle 17"/>
            <p:cNvSpPr>
              <a:spLocks/>
            </p:cNvSpPr>
            <p:nvPr/>
          </p:nvSpPr>
          <p:spPr bwMode="auto">
            <a:xfrm>
              <a:off x="0" y="0"/>
              <a:ext cx="3456" cy="2640"/>
            </a:xfrm>
            <a:prstGeom prst="rect">
              <a:avLst/>
            </a:prstGeom>
            <a:grpFill/>
            <a:ln w="50800">
              <a:solidFill>
                <a:srgbClr val="808080"/>
              </a:solidFill>
              <a:miter lim="800000"/>
              <a:headEnd/>
              <a:tailEnd/>
            </a:ln>
          </p:spPr>
          <p:txBody>
            <a:bodyPr lIns="0" tIns="0" rIns="0" bIns="0"/>
            <a:lstStyle/>
            <a:p>
              <a:pPr>
                <a:buNone/>
              </a:pPr>
              <a:endParaRPr lang="en-GB"/>
            </a:p>
          </p:txBody>
        </p:sp>
        <p:sp>
          <p:nvSpPr>
            <p:cNvPr id="14" name="Rectangle 18"/>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buNone/>
              </a:pPr>
              <a:endParaRPr lang="en-GB"/>
            </a:p>
          </p:txBody>
        </p:sp>
      </p:grpSp>
      <p:sp>
        <p:nvSpPr>
          <p:cNvPr id="15" name="Rectangle 19"/>
          <p:cNvSpPr>
            <a:spLocks/>
          </p:cNvSpPr>
          <p:nvPr/>
        </p:nvSpPr>
        <p:spPr bwMode="auto">
          <a:xfrm>
            <a:off x="3308985" y="5145156"/>
            <a:ext cx="2331720" cy="246221"/>
          </a:xfrm>
          <a:prstGeom prst="rect">
            <a:avLst/>
          </a:prstGeom>
          <a:solidFill>
            <a:schemeClr val="accent6">
              <a:lumMod val="40000"/>
              <a:lumOff val="60000"/>
            </a:schemeClr>
          </a:solidFill>
          <a:ln w="12700">
            <a:noFill/>
            <a:miter lim="800000"/>
            <a:headEnd/>
            <a:tailEnd/>
          </a:ln>
        </p:spPr>
        <p:txBody>
          <a:bodyPr lIns="0" tIns="0" rIns="40639" bIns="0">
            <a:spAutoFit/>
          </a:bodyPr>
          <a:lstStyle/>
          <a:p>
            <a:pPr marL="35719" algn="ctr">
              <a:buNone/>
            </a:pPr>
            <a:r>
              <a:rPr lang="en-US" sz="1600" b="1" dirty="0">
                <a:cs typeface="Tahoma" pitchFamily="34" charset="0"/>
                <a:sym typeface="Tahoma" pitchFamily="34" charset="0"/>
              </a:rPr>
              <a:t>TEAM</a:t>
            </a:r>
          </a:p>
        </p:txBody>
      </p:sp>
      <p:sp>
        <p:nvSpPr>
          <p:cNvPr id="16" name="Rectangle 20"/>
          <p:cNvSpPr>
            <a:spLocks/>
          </p:cNvSpPr>
          <p:nvPr/>
        </p:nvSpPr>
        <p:spPr bwMode="auto">
          <a:xfrm>
            <a:off x="5759291" y="1823100"/>
            <a:ext cx="1223010"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Retrospectives</a:t>
            </a:r>
          </a:p>
        </p:txBody>
      </p:sp>
      <p:sp>
        <p:nvSpPr>
          <p:cNvPr id="17" name="Rectangle 21"/>
          <p:cNvSpPr>
            <a:spLocks/>
          </p:cNvSpPr>
          <p:nvPr/>
        </p:nvSpPr>
        <p:spPr bwMode="auto">
          <a:xfrm>
            <a:off x="6202204" y="3947350"/>
            <a:ext cx="780098"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solidFill>
                  <a:srgbClr val="191919"/>
                </a:solidFill>
                <a:cs typeface="Tahoma" pitchFamily="34" charset="0"/>
                <a:sym typeface="Tahoma" pitchFamily="34" charset="0"/>
              </a:rPr>
              <a:t>Iterations</a:t>
            </a:r>
          </a:p>
        </p:txBody>
      </p:sp>
      <p:sp>
        <p:nvSpPr>
          <p:cNvPr id="18" name="Rectangle 22"/>
          <p:cNvSpPr>
            <a:spLocks/>
          </p:cNvSpPr>
          <p:nvPr/>
        </p:nvSpPr>
        <p:spPr bwMode="auto">
          <a:xfrm>
            <a:off x="4139089" y="1767181"/>
            <a:ext cx="748665"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IKO/IPM</a:t>
            </a:r>
          </a:p>
        </p:txBody>
      </p:sp>
      <p:sp>
        <p:nvSpPr>
          <p:cNvPr id="19" name="Rectangle 23"/>
          <p:cNvSpPr>
            <a:spLocks/>
          </p:cNvSpPr>
          <p:nvPr/>
        </p:nvSpPr>
        <p:spPr bwMode="auto">
          <a:xfrm>
            <a:off x="2218849" y="4880172"/>
            <a:ext cx="61436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User</a:t>
            </a:r>
          </a:p>
          <a:p>
            <a:pPr marL="35719">
              <a:buNone/>
            </a:pPr>
            <a:r>
              <a:rPr lang="en-US" sz="1400" dirty="0">
                <a:cs typeface="Tahoma" pitchFamily="34" charset="0"/>
                <a:sym typeface="Tahoma" pitchFamily="34" charset="0"/>
              </a:rPr>
              <a:t>Stories</a:t>
            </a:r>
          </a:p>
        </p:txBody>
      </p:sp>
      <p:sp>
        <p:nvSpPr>
          <p:cNvPr id="20" name="Rectangle 24"/>
          <p:cNvSpPr>
            <a:spLocks/>
          </p:cNvSpPr>
          <p:nvPr/>
        </p:nvSpPr>
        <p:spPr bwMode="auto">
          <a:xfrm>
            <a:off x="2218849" y="3760659"/>
            <a:ext cx="68294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Velocity</a:t>
            </a:r>
          </a:p>
          <a:p>
            <a:pPr marL="35719">
              <a:buNone/>
            </a:pPr>
            <a:r>
              <a:rPr lang="en-US" sz="1400" dirty="0">
                <a:cs typeface="Tahoma" pitchFamily="34" charset="0"/>
                <a:sym typeface="Tahoma" pitchFamily="34" charset="0"/>
              </a:rPr>
              <a:t>Metrics</a:t>
            </a:r>
          </a:p>
        </p:txBody>
      </p:sp>
      <p:sp>
        <p:nvSpPr>
          <p:cNvPr id="21" name="Rectangle 25"/>
          <p:cNvSpPr>
            <a:spLocks/>
          </p:cNvSpPr>
          <p:nvPr/>
        </p:nvSpPr>
        <p:spPr bwMode="auto">
          <a:xfrm>
            <a:off x="2218849" y="2942613"/>
            <a:ext cx="831533"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Card Wall</a:t>
            </a:r>
          </a:p>
        </p:txBody>
      </p:sp>
      <p:sp>
        <p:nvSpPr>
          <p:cNvPr id="22" name="Rectangle 27"/>
          <p:cNvSpPr>
            <a:spLocks/>
          </p:cNvSpPr>
          <p:nvPr/>
        </p:nvSpPr>
        <p:spPr bwMode="auto">
          <a:xfrm>
            <a:off x="6003608" y="4880172"/>
            <a:ext cx="978694"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Sustainable</a:t>
            </a:r>
          </a:p>
          <a:p>
            <a:pPr marL="35719" algn="r">
              <a:buNone/>
            </a:pPr>
            <a:r>
              <a:rPr lang="en-US" sz="1400" dirty="0">
                <a:cs typeface="Tahoma" pitchFamily="34" charset="0"/>
                <a:sym typeface="Tahoma" pitchFamily="34" charset="0"/>
              </a:rPr>
              <a:t>Pace</a:t>
            </a:r>
          </a:p>
        </p:txBody>
      </p:sp>
      <p:sp>
        <p:nvSpPr>
          <p:cNvPr id="23" name="Rectangle 28"/>
          <p:cNvSpPr>
            <a:spLocks/>
          </p:cNvSpPr>
          <p:nvPr/>
        </p:nvSpPr>
        <p:spPr bwMode="auto">
          <a:xfrm>
            <a:off x="6120765" y="2755923"/>
            <a:ext cx="861536"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Daily</a:t>
            </a:r>
          </a:p>
          <a:p>
            <a:pPr marL="35719" algn="r">
              <a:buNone/>
            </a:pPr>
            <a:r>
              <a:rPr lang="en-US" sz="1400" dirty="0">
                <a:cs typeface="Tahoma" pitchFamily="34" charset="0"/>
                <a:sym typeface="Tahoma" pitchFamily="34" charset="0"/>
              </a:rPr>
              <a:t>Stand-ups</a:t>
            </a:r>
          </a:p>
        </p:txBody>
      </p:sp>
      <p:grpSp>
        <p:nvGrpSpPr>
          <p:cNvPr id="24" name="Group 30"/>
          <p:cNvGrpSpPr>
            <a:grpSpLocks/>
          </p:cNvGrpSpPr>
          <p:nvPr/>
        </p:nvGrpSpPr>
        <p:grpSpPr bwMode="auto">
          <a:xfrm>
            <a:off x="3406140" y="2154372"/>
            <a:ext cx="2331720" cy="2948940"/>
            <a:chOff x="0" y="0"/>
            <a:chExt cx="1632" cy="2064"/>
          </a:xfrm>
          <a:solidFill>
            <a:schemeClr val="bg1">
              <a:lumMod val="75000"/>
            </a:schemeClr>
          </a:solidFill>
        </p:grpSpPr>
        <p:sp>
          <p:nvSpPr>
            <p:cNvPr id="25" name="Rectangle 31"/>
            <p:cNvSpPr>
              <a:spLocks/>
            </p:cNvSpPr>
            <p:nvPr/>
          </p:nvSpPr>
          <p:spPr bwMode="auto">
            <a:xfrm>
              <a:off x="0" y="0"/>
              <a:ext cx="1632" cy="2064"/>
            </a:xfrm>
            <a:prstGeom prst="rect">
              <a:avLst/>
            </a:prstGeom>
            <a:grpFill/>
            <a:ln w="50800">
              <a:solidFill>
                <a:srgbClr val="808080"/>
              </a:solidFill>
              <a:miter lim="800000"/>
              <a:headEnd/>
              <a:tailEnd/>
            </a:ln>
          </p:spPr>
          <p:txBody>
            <a:bodyPr lIns="0" tIns="0" rIns="0" bIns="0"/>
            <a:lstStyle/>
            <a:p>
              <a:pPr algn="ctr">
                <a:buNone/>
              </a:pPr>
              <a:endParaRPr lang="en-GB"/>
            </a:p>
          </p:txBody>
        </p:sp>
        <p:sp>
          <p:nvSpPr>
            <p:cNvPr id="26" name="Rectangle 32"/>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lgn="ctr">
                <a:buNone/>
              </a:pPr>
              <a:endParaRPr lang="en-GB"/>
            </a:p>
          </p:txBody>
        </p:sp>
      </p:grpSp>
      <p:sp>
        <p:nvSpPr>
          <p:cNvPr id="27" name="Rectangle 33"/>
          <p:cNvSpPr>
            <a:spLocks/>
          </p:cNvSpPr>
          <p:nvPr/>
        </p:nvSpPr>
        <p:spPr bwMode="auto">
          <a:xfrm>
            <a:off x="3680460" y="4733676"/>
            <a:ext cx="1714500" cy="246221"/>
          </a:xfrm>
          <a:prstGeom prst="rect">
            <a:avLst/>
          </a:prstGeom>
          <a:solidFill>
            <a:schemeClr val="bg1">
              <a:lumMod val="75000"/>
            </a:schemeClr>
          </a:solidFill>
          <a:ln w="12700">
            <a:noFill/>
            <a:miter lim="800000"/>
            <a:headEnd/>
            <a:tailEnd/>
          </a:ln>
        </p:spPr>
        <p:txBody>
          <a:bodyPr lIns="0" tIns="0" rIns="40639" bIns="0">
            <a:spAutoFit/>
          </a:bodyPr>
          <a:lstStyle/>
          <a:p>
            <a:pPr marL="35719" algn="ctr">
              <a:buNone/>
            </a:pPr>
            <a:r>
              <a:rPr lang="en-US" sz="1600" b="1" dirty="0">
                <a:solidFill>
                  <a:srgbClr val="000000"/>
                </a:solidFill>
                <a:cs typeface="Tahoma" pitchFamily="34" charset="0"/>
                <a:sym typeface="Tahoma" pitchFamily="34" charset="0"/>
              </a:rPr>
              <a:t>INDIVIDUAL</a:t>
            </a:r>
          </a:p>
        </p:txBody>
      </p:sp>
      <p:sp>
        <p:nvSpPr>
          <p:cNvPr id="28" name="Rectangle 27"/>
          <p:cNvSpPr/>
          <p:nvPr/>
        </p:nvSpPr>
        <p:spPr bwMode="auto">
          <a:xfrm>
            <a:off x="868679" y="1444282"/>
            <a:ext cx="7406641" cy="4457701"/>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9" name="Rectangle 7"/>
          <p:cNvSpPr>
            <a:spLocks/>
          </p:cNvSpPr>
          <p:nvPr/>
        </p:nvSpPr>
        <p:spPr bwMode="auto">
          <a:xfrm>
            <a:off x="948690" y="1538581"/>
            <a:ext cx="1078706"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Build/Deploy</a:t>
            </a:r>
          </a:p>
        </p:txBody>
      </p:sp>
      <p:sp>
        <p:nvSpPr>
          <p:cNvPr id="30" name="Rectangle 8"/>
          <p:cNvSpPr>
            <a:spLocks/>
          </p:cNvSpPr>
          <p:nvPr/>
        </p:nvSpPr>
        <p:spPr bwMode="auto">
          <a:xfrm>
            <a:off x="948690" y="2744120"/>
            <a:ext cx="938689"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Testing</a:t>
            </a:r>
          </a:p>
        </p:txBody>
      </p:sp>
      <p:sp>
        <p:nvSpPr>
          <p:cNvPr id="31" name="Rectangle 10"/>
          <p:cNvSpPr>
            <a:spLocks/>
          </p:cNvSpPr>
          <p:nvPr/>
        </p:nvSpPr>
        <p:spPr bwMode="auto">
          <a:xfrm>
            <a:off x="948690" y="3949659"/>
            <a:ext cx="865823"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Coding</a:t>
            </a:r>
          </a:p>
          <a:p>
            <a:pPr marL="35719">
              <a:buNone/>
            </a:pPr>
            <a:r>
              <a:rPr lang="en-US" sz="1400" dirty="0">
                <a:cs typeface="Tahoma" pitchFamily="34" charset="0"/>
                <a:sym typeface="Tahoma" pitchFamily="34" charset="0"/>
              </a:rPr>
              <a:t>Standards</a:t>
            </a:r>
          </a:p>
        </p:txBody>
      </p:sp>
      <p:sp>
        <p:nvSpPr>
          <p:cNvPr id="32" name="Rectangle 11"/>
          <p:cNvSpPr>
            <a:spLocks/>
          </p:cNvSpPr>
          <p:nvPr/>
        </p:nvSpPr>
        <p:spPr bwMode="auto">
          <a:xfrm>
            <a:off x="948690" y="5140091"/>
            <a:ext cx="958691"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Continuous</a:t>
            </a:r>
          </a:p>
          <a:p>
            <a:pPr marL="35719">
              <a:buNone/>
            </a:pPr>
            <a:r>
              <a:rPr lang="en-US" sz="1400" dirty="0">
                <a:cs typeface="Tahoma" pitchFamily="34" charset="0"/>
                <a:sym typeface="Tahoma" pitchFamily="34" charset="0"/>
              </a:rPr>
              <a:t>Integration</a:t>
            </a:r>
          </a:p>
        </p:txBody>
      </p:sp>
      <p:sp>
        <p:nvSpPr>
          <p:cNvPr id="33" name="Rectangle 26"/>
          <p:cNvSpPr>
            <a:spLocks/>
          </p:cNvSpPr>
          <p:nvPr/>
        </p:nvSpPr>
        <p:spPr bwMode="auto">
          <a:xfrm>
            <a:off x="2231608" y="1823100"/>
            <a:ext cx="1134428"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Pair</a:t>
            </a:r>
          </a:p>
          <a:p>
            <a:pPr marL="35719">
              <a:buNone/>
            </a:pPr>
            <a:r>
              <a:rPr lang="en-US" sz="1400" dirty="0" smtClean="0">
                <a:cs typeface="Tahoma" pitchFamily="34" charset="0"/>
                <a:sym typeface="Tahoma" pitchFamily="34" charset="0"/>
              </a:rPr>
              <a:t>Programming</a:t>
            </a:r>
            <a:endParaRPr lang="en-US" sz="1400" dirty="0">
              <a:cs typeface="Tahoma" pitchFamily="34" charset="0"/>
              <a:sym typeface="Tahoma" pitchFamily="34" charset="0"/>
            </a:endParaRPr>
          </a:p>
        </p:txBody>
      </p:sp>
      <p:sp>
        <p:nvSpPr>
          <p:cNvPr id="34" name="Rectangle 34"/>
          <p:cNvSpPr>
            <a:spLocks/>
          </p:cNvSpPr>
          <p:nvPr/>
        </p:nvSpPr>
        <p:spPr bwMode="auto">
          <a:xfrm>
            <a:off x="3680460" y="24286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Refactoring</a:t>
            </a:r>
          </a:p>
        </p:txBody>
      </p:sp>
      <p:sp>
        <p:nvSpPr>
          <p:cNvPr id="35" name="Rectangle 35"/>
          <p:cNvSpPr>
            <a:spLocks/>
          </p:cNvSpPr>
          <p:nvPr/>
        </p:nvSpPr>
        <p:spPr bwMode="auto">
          <a:xfrm>
            <a:off x="3680460" y="31144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Simple Design</a:t>
            </a:r>
          </a:p>
        </p:txBody>
      </p:sp>
      <p:sp>
        <p:nvSpPr>
          <p:cNvPr id="36" name="Rectangle 36"/>
          <p:cNvSpPr>
            <a:spLocks/>
          </p:cNvSpPr>
          <p:nvPr/>
        </p:nvSpPr>
        <p:spPr bwMode="auto">
          <a:xfrm>
            <a:off x="3680460" y="3800292"/>
            <a:ext cx="1714500" cy="72009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Test Driven</a:t>
            </a:r>
          </a:p>
          <a:p>
            <a:pPr marL="35719" algn="ctr">
              <a:spcBef>
                <a:spcPts val="990"/>
              </a:spcBef>
              <a:buNone/>
            </a:pPr>
            <a:r>
              <a:rPr lang="en-US" sz="1600" dirty="0">
                <a:cs typeface="Tahoma" pitchFamily="34" charset="0"/>
                <a:sym typeface="Tahoma" pitchFamily="34" charset="0"/>
              </a:rPr>
              <a:t>Development</a:t>
            </a:r>
          </a:p>
        </p:txBody>
      </p:sp>
    </p:spTree>
    <p:extLst>
      <p:ext uri="{BB962C8B-B14F-4D97-AF65-F5344CB8AC3E}">
        <p14:creationId xmlns:p14="http://schemas.microsoft.com/office/powerpoint/2010/main" val="3026657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Mocking exercise</a:t>
            </a:r>
            <a:endParaRPr lang="en-US" dirty="0"/>
          </a:p>
        </p:txBody>
      </p:sp>
      <p:sp>
        <p:nvSpPr>
          <p:cNvPr id="3" name="Content Placeholder 2"/>
          <p:cNvSpPr>
            <a:spLocks noGrp="1"/>
          </p:cNvSpPr>
          <p:nvPr>
            <p:ph idx="1"/>
          </p:nvPr>
        </p:nvSpPr>
        <p:spPr/>
        <p:txBody>
          <a:bodyPr/>
          <a:lstStyle/>
          <a:p>
            <a:r>
              <a:rPr lang="en-US" dirty="0" smtClean="0"/>
              <a:t>Login and Logout controller unit tests</a:t>
            </a:r>
            <a:endParaRPr lang="en-US" dirty="0"/>
          </a:p>
        </p:txBody>
      </p:sp>
    </p:spTree>
    <p:extLst>
      <p:ext uri="{BB962C8B-B14F-4D97-AF65-F5344CB8AC3E}">
        <p14:creationId xmlns:p14="http://schemas.microsoft.com/office/powerpoint/2010/main" val="3559525225"/>
      </p:ext>
    </p:extLst>
  </p:cSld>
  <p:clrMapOvr>
    <a:masterClrMapping/>
  </p:clrMapOvr>
  <p:transition xmlns:p14="http://schemas.microsoft.com/office/powerpoint/2010/main" spd="slow"/>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62" name="Rectangle 10"/>
          <p:cNvSpPr>
            <a:spLocks noGrp="1" noChangeArrowheads="1"/>
          </p:cNvSpPr>
          <p:nvPr>
            <p:ph type="title"/>
          </p:nvPr>
        </p:nvSpPr>
        <p:spPr>
          <a:ln/>
        </p:spPr>
        <p:txBody>
          <a:bodyPr/>
          <a:lstStyle/>
          <a:p>
            <a:r>
              <a:rPr lang="en-US" dirty="0" smtClean="0"/>
              <a:t>Story 3</a:t>
            </a:r>
            <a:endParaRPr lang="en-US" dirty="0"/>
          </a:p>
        </p:txBody>
      </p:sp>
      <p:sp>
        <p:nvSpPr>
          <p:cNvPr id="330763" name="Rectangle 11"/>
          <p:cNvSpPr>
            <a:spLocks/>
          </p:cNvSpPr>
          <p:nvPr/>
        </p:nvSpPr>
        <p:spPr bwMode="auto">
          <a:xfrm>
            <a:off x="457200" y="1417497"/>
            <a:ext cx="696357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2800" b="1" dirty="0">
                <a:solidFill>
                  <a:schemeClr val="tx1"/>
                </a:solidFill>
                <a:latin typeface="Trebuchet MS" charset="0"/>
                <a:ea typeface="ＭＳ Ｐゴシック" charset="0"/>
                <a:cs typeface="Trebuchet MS" charset="0"/>
                <a:sym typeface="Trebuchet MS" charset="0"/>
              </a:rPr>
              <a:t>Role</a:t>
            </a:r>
            <a:r>
              <a:rPr lang="en-US" sz="2800" dirty="0">
                <a:solidFill>
                  <a:schemeClr val="tx1"/>
                </a:solidFill>
                <a:latin typeface="Trebuchet MS" charset="0"/>
                <a:ea typeface="ＭＳ Ｐゴシック" charset="0"/>
                <a:cs typeface="Trebuchet MS" charset="0"/>
                <a:sym typeface="Trebuchet MS" charset="0"/>
              </a:rPr>
              <a:t>: As a </a:t>
            </a:r>
            <a:r>
              <a:rPr lang="en-US" sz="2400" dirty="0" smtClean="0">
                <a:solidFill>
                  <a:srgbClr val="FF6600"/>
                </a:solidFill>
                <a:latin typeface="Trebuchet MS" charset="0"/>
                <a:ea typeface="ＭＳ Ｐゴシック" charset="0"/>
                <a:cs typeface="Trebuchet MS" charset="0"/>
                <a:sym typeface="Trebuchet MS" charset="0"/>
              </a:rPr>
              <a:t>marketing executive</a:t>
            </a:r>
            <a:endParaRPr lang="en-US" sz="2800" dirty="0">
              <a:solidFill>
                <a:srgbClr val="FF6600"/>
              </a:solidFill>
              <a:latin typeface="Trebuchet MS" charset="0"/>
              <a:ea typeface="ＭＳ Ｐゴシック" charset="0"/>
              <a:cs typeface="Trebuchet MS" charset="0"/>
              <a:sym typeface="Trebuchet MS" charset="0"/>
            </a:endParaRPr>
          </a:p>
        </p:txBody>
      </p:sp>
      <p:sp>
        <p:nvSpPr>
          <p:cNvPr id="330764" name="Rectangle 12"/>
          <p:cNvSpPr>
            <a:spLocks/>
          </p:cNvSpPr>
          <p:nvPr/>
        </p:nvSpPr>
        <p:spPr bwMode="auto">
          <a:xfrm>
            <a:off x="457199" y="2217596"/>
            <a:ext cx="7743903" cy="8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a:solidFill>
                  <a:schemeClr val="tx1"/>
                </a:solidFill>
                <a:latin typeface="Trebuchet MS" charset="0"/>
                <a:ea typeface="ＭＳ Ｐゴシック" charset="0"/>
                <a:cs typeface="Trebuchet MS" charset="0"/>
                <a:sym typeface="Trebuchet MS" charset="0"/>
              </a:rPr>
              <a:t>Goal</a:t>
            </a:r>
            <a:r>
              <a:rPr lang="en-US" sz="2800" dirty="0">
                <a:solidFill>
                  <a:schemeClr val="tx1"/>
                </a:solidFill>
                <a:latin typeface="Trebuchet MS" charset="0"/>
                <a:ea typeface="ＭＳ Ｐゴシック" charset="0"/>
                <a:cs typeface="Trebuchet MS" charset="0"/>
                <a:sym typeface="Trebuchet MS" charset="0"/>
              </a:rPr>
              <a:t>: I </a:t>
            </a:r>
            <a:r>
              <a:rPr lang="en-US" sz="2800" dirty="0">
                <a:latin typeface="Trebuchet MS" charset="0"/>
                <a:ea typeface="ＭＳ Ｐゴシック" charset="0"/>
                <a:cs typeface="Trebuchet MS" charset="0"/>
                <a:sym typeface="Trebuchet MS" charset="0"/>
              </a:rPr>
              <a:t>want </a:t>
            </a:r>
            <a:r>
              <a:rPr lang="en-US" sz="2400" dirty="0">
                <a:solidFill>
                  <a:srgbClr val="FF6600"/>
                </a:solidFill>
                <a:latin typeface="Trebuchet MS" charset="0"/>
                <a:ea typeface="ＭＳ Ｐゴシック" charset="0"/>
                <a:cs typeface="Trebuchet MS" charset="0"/>
                <a:sym typeface="Trebuchet MS" charset="0"/>
              </a:rPr>
              <a:t>to </a:t>
            </a:r>
            <a:r>
              <a:rPr lang="en-US" sz="2400" dirty="0" smtClean="0">
                <a:solidFill>
                  <a:srgbClr val="FF6600"/>
                </a:solidFill>
                <a:latin typeface="Trebuchet MS" charset="0"/>
                <a:ea typeface="ＭＳ Ｐゴシック" charset="0"/>
                <a:cs typeface="Trebuchet MS" charset="0"/>
                <a:sym typeface="Trebuchet MS" charset="0"/>
              </a:rPr>
              <a:t>have frequent renter points program </a:t>
            </a:r>
            <a:endParaRPr lang="en-US" sz="2400" dirty="0">
              <a:solidFill>
                <a:srgbClr val="FF6600"/>
              </a:solidFill>
              <a:latin typeface="Trebuchet MS" charset="0"/>
              <a:ea typeface="ＭＳ Ｐゴシック" charset="0"/>
              <a:cs typeface="Trebuchet MS" charset="0"/>
              <a:sym typeface="Trebuchet MS" charset="0"/>
            </a:endParaRPr>
          </a:p>
        </p:txBody>
      </p:sp>
      <p:sp>
        <p:nvSpPr>
          <p:cNvPr id="330765" name="Rectangle 13"/>
          <p:cNvSpPr>
            <a:spLocks/>
          </p:cNvSpPr>
          <p:nvPr/>
        </p:nvSpPr>
        <p:spPr bwMode="auto">
          <a:xfrm>
            <a:off x="457200" y="3316174"/>
            <a:ext cx="7743902" cy="98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smtClean="0">
                <a:solidFill>
                  <a:schemeClr val="tx1"/>
                </a:solidFill>
                <a:latin typeface="Trebuchet MS" charset="0"/>
                <a:ea typeface="ＭＳ Ｐゴシック" charset="0"/>
                <a:cs typeface="Trebuchet MS" charset="0"/>
                <a:sym typeface="Trebuchet MS" charset="0"/>
              </a:rPr>
              <a:t>Value</a:t>
            </a:r>
            <a:r>
              <a:rPr lang="en-US" sz="2800" dirty="0" smtClean="0">
                <a:solidFill>
                  <a:schemeClr val="tx1"/>
                </a:solidFill>
                <a:latin typeface="Trebuchet MS" charset="0"/>
                <a:ea typeface="ＭＳ Ｐゴシック" charset="0"/>
                <a:cs typeface="Trebuchet MS" charset="0"/>
                <a:sym typeface="Trebuchet MS" charset="0"/>
              </a:rPr>
              <a:t>: So </a:t>
            </a:r>
            <a:r>
              <a:rPr lang="en-US" sz="2800" dirty="0" smtClean="0">
                <a:latin typeface="Trebuchet MS" charset="0"/>
                <a:ea typeface="ＭＳ Ｐゴシック" charset="0"/>
                <a:cs typeface="Trebuchet MS" charset="0"/>
                <a:sym typeface="Trebuchet MS" charset="0"/>
              </a:rPr>
              <a:t>that </a:t>
            </a:r>
            <a:r>
              <a:rPr lang="en-US" sz="2400" dirty="0" smtClean="0">
                <a:solidFill>
                  <a:srgbClr val="FF6600"/>
                </a:solidFill>
                <a:latin typeface="Trebuchet MS" charset="0"/>
                <a:ea typeface="ＭＳ Ｐゴシック" charset="0"/>
                <a:cs typeface="Trebuchet MS" charset="0"/>
                <a:sym typeface="Trebuchet MS" charset="0"/>
              </a:rPr>
              <a:t>so that customer can win free movies and we get recurring customers</a:t>
            </a:r>
            <a:endParaRPr lang="en-US" sz="2800" dirty="0">
              <a:solidFill>
                <a:srgbClr val="FF6600"/>
              </a:solidFill>
              <a:latin typeface="Trebuchet MS" charset="0"/>
              <a:ea typeface="ＭＳ Ｐゴシック" charset="0"/>
              <a:cs typeface="Trebuchet MS" charset="0"/>
              <a:sym typeface="Trebuchet MS" charset="0"/>
            </a:endParaRPr>
          </a:p>
        </p:txBody>
      </p:sp>
      <p:pic>
        <p:nvPicPr>
          <p:cNvPr id="330766"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590" y="4299158"/>
            <a:ext cx="3880603" cy="2266741"/>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73125589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7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07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0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3" grpId="0" autoUpdateAnimBg="0"/>
      <p:bldP spid="330764" grpId="0" autoUpdateAnimBg="0"/>
      <p:bldP spid="330765"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 Renter Points</a:t>
            </a:r>
            <a:endParaRPr lang="en-US" dirty="0"/>
          </a:p>
        </p:txBody>
      </p:sp>
      <p:sp>
        <p:nvSpPr>
          <p:cNvPr id="3" name="Content Placeholder 2"/>
          <p:cNvSpPr>
            <a:spLocks noGrp="1"/>
          </p:cNvSpPr>
          <p:nvPr>
            <p:ph idx="1"/>
          </p:nvPr>
        </p:nvSpPr>
        <p:spPr/>
        <p:txBody>
          <a:bodyPr/>
          <a:lstStyle/>
          <a:p>
            <a:pPr marL="0" defTabSz="457200"/>
            <a:r>
              <a:rPr lang="en-US" kern="1200" dirty="0">
                <a:solidFill>
                  <a:schemeClr val="tx1"/>
                </a:solidFill>
                <a:latin typeface="Trebuchet MS" charset="0"/>
                <a:ea typeface="ＭＳ Ｐゴシック" charset="0"/>
                <a:cs typeface="Trebuchet MS" charset="0"/>
              </a:rPr>
              <a:t>Newly Released Movies</a:t>
            </a:r>
          </a:p>
          <a:p>
            <a:pPr marL="400050" lvl="2" defTabSz="457200"/>
            <a:r>
              <a:rPr lang="en-US" sz="2400" kern="1200" dirty="0">
                <a:solidFill>
                  <a:srgbClr val="FF0000"/>
                </a:solidFill>
                <a:latin typeface="Trebuchet MS" charset="0"/>
                <a:ea typeface="ＭＳ Ｐゴシック" charset="0"/>
                <a:cs typeface="Trebuchet MS" charset="0"/>
              </a:rPr>
              <a:t>2 points per day</a:t>
            </a:r>
            <a:endParaRPr lang="en-US" kern="1200" dirty="0">
              <a:solidFill>
                <a:srgbClr val="FF0000"/>
              </a:solidFill>
              <a:latin typeface="Trebuchet MS" charset="0"/>
              <a:ea typeface="ＭＳ Ｐゴシック" charset="0"/>
              <a:cs typeface="Trebuchet MS" charset="0"/>
            </a:endParaRPr>
          </a:p>
          <a:p>
            <a:pPr marL="0" defTabSz="457200"/>
            <a:r>
              <a:rPr lang="en-US" kern="1200" dirty="0">
                <a:solidFill>
                  <a:schemeClr val="tx1"/>
                </a:solidFill>
                <a:latin typeface="Trebuchet MS" charset="0"/>
                <a:ea typeface="ＭＳ Ｐゴシック" charset="0"/>
                <a:cs typeface="Trebuchet MS" charset="0"/>
              </a:rPr>
              <a:t>All others</a:t>
            </a:r>
          </a:p>
          <a:p>
            <a:pPr marL="400050" lvl="2" defTabSz="457200"/>
            <a:r>
              <a:rPr lang="en-US" sz="2400" kern="1200" dirty="0">
                <a:solidFill>
                  <a:srgbClr val="FF0000"/>
                </a:solidFill>
                <a:latin typeface="Trebuchet MS" charset="0"/>
                <a:ea typeface="ＭＳ Ｐゴシック" charset="0"/>
                <a:cs typeface="Trebuchet MS" charset="0"/>
              </a:rPr>
              <a:t>1 point per $ spent</a:t>
            </a:r>
            <a:endParaRPr lang="en-US" sz="1800" kern="1200" dirty="0">
              <a:solidFill>
                <a:srgbClr val="FF0000"/>
              </a:solidFill>
              <a:latin typeface="Trebuchet MS" charset="0"/>
              <a:ea typeface="ＭＳ Ｐゴシック" charset="0"/>
              <a:cs typeface="Trebuchet MS" charset="0"/>
            </a:endParaRPr>
          </a:p>
        </p:txBody>
      </p:sp>
    </p:spTree>
    <p:extLst>
      <p:ext uri="{BB962C8B-B14F-4D97-AF65-F5344CB8AC3E}">
        <p14:creationId xmlns:p14="http://schemas.microsoft.com/office/powerpoint/2010/main" val="22030725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62" name="Rectangle 10"/>
          <p:cNvSpPr>
            <a:spLocks noGrp="1" noChangeArrowheads="1"/>
          </p:cNvSpPr>
          <p:nvPr>
            <p:ph type="title"/>
          </p:nvPr>
        </p:nvSpPr>
        <p:spPr>
          <a:ln/>
        </p:spPr>
        <p:txBody>
          <a:bodyPr/>
          <a:lstStyle/>
          <a:p>
            <a:r>
              <a:rPr lang="en-US" dirty="0" smtClean="0"/>
              <a:t>Story 4</a:t>
            </a:r>
            <a:endParaRPr lang="en-US" dirty="0"/>
          </a:p>
        </p:txBody>
      </p:sp>
      <p:sp>
        <p:nvSpPr>
          <p:cNvPr id="330763" name="Rectangle 11"/>
          <p:cNvSpPr>
            <a:spLocks/>
          </p:cNvSpPr>
          <p:nvPr/>
        </p:nvSpPr>
        <p:spPr bwMode="auto">
          <a:xfrm>
            <a:off x="457200" y="1417497"/>
            <a:ext cx="696357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2800" b="1" dirty="0">
                <a:solidFill>
                  <a:schemeClr val="tx1"/>
                </a:solidFill>
                <a:latin typeface="Trebuchet MS" charset="0"/>
                <a:ea typeface="ＭＳ Ｐゴシック" charset="0"/>
                <a:cs typeface="Trebuchet MS" charset="0"/>
                <a:sym typeface="Trebuchet MS" charset="0"/>
              </a:rPr>
              <a:t>Role</a:t>
            </a:r>
            <a:r>
              <a:rPr lang="en-US" sz="2800" dirty="0">
                <a:solidFill>
                  <a:schemeClr val="tx1"/>
                </a:solidFill>
                <a:latin typeface="Trebuchet MS" charset="0"/>
                <a:ea typeface="ＭＳ Ｐゴシック" charset="0"/>
                <a:cs typeface="Trebuchet MS" charset="0"/>
                <a:sym typeface="Trebuchet MS" charset="0"/>
              </a:rPr>
              <a:t>: As a </a:t>
            </a:r>
            <a:r>
              <a:rPr lang="en-US" sz="2400" dirty="0" smtClean="0">
                <a:solidFill>
                  <a:srgbClr val="FF6600"/>
                </a:solidFill>
                <a:latin typeface="Trebuchet MS" charset="0"/>
                <a:ea typeface="ＭＳ Ｐゴシック" charset="0"/>
                <a:cs typeface="Trebuchet MS" charset="0"/>
                <a:sym typeface="Trebuchet MS" charset="0"/>
              </a:rPr>
              <a:t>customer</a:t>
            </a:r>
            <a:endParaRPr lang="en-US" sz="2800" dirty="0">
              <a:solidFill>
                <a:srgbClr val="FF6600"/>
              </a:solidFill>
              <a:latin typeface="Trebuchet MS" charset="0"/>
              <a:ea typeface="ＭＳ Ｐゴシック" charset="0"/>
              <a:cs typeface="Trebuchet MS" charset="0"/>
              <a:sym typeface="Trebuchet MS" charset="0"/>
            </a:endParaRPr>
          </a:p>
        </p:txBody>
      </p:sp>
      <p:sp>
        <p:nvSpPr>
          <p:cNvPr id="330764" name="Rectangle 12"/>
          <p:cNvSpPr>
            <a:spLocks/>
          </p:cNvSpPr>
          <p:nvPr/>
        </p:nvSpPr>
        <p:spPr bwMode="auto">
          <a:xfrm>
            <a:off x="457199" y="2217596"/>
            <a:ext cx="7743903" cy="8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a:solidFill>
                  <a:schemeClr val="tx1"/>
                </a:solidFill>
                <a:latin typeface="Trebuchet MS" charset="0"/>
                <a:ea typeface="ＭＳ Ｐゴシック" charset="0"/>
                <a:cs typeface="Trebuchet MS" charset="0"/>
                <a:sym typeface="Trebuchet MS" charset="0"/>
              </a:rPr>
              <a:t>Goal</a:t>
            </a:r>
            <a:r>
              <a:rPr lang="en-US" sz="2800" dirty="0">
                <a:solidFill>
                  <a:schemeClr val="tx1"/>
                </a:solidFill>
                <a:latin typeface="Trebuchet MS" charset="0"/>
                <a:ea typeface="ＭＳ Ｐゴシック" charset="0"/>
                <a:cs typeface="Trebuchet MS" charset="0"/>
                <a:sym typeface="Trebuchet MS" charset="0"/>
              </a:rPr>
              <a:t>: I </a:t>
            </a:r>
            <a:r>
              <a:rPr lang="en-US" sz="2800" dirty="0">
                <a:latin typeface="Trebuchet MS" charset="0"/>
                <a:ea typeface="ＭＳ Ｐゴシック" charset="0"/>
                <a:cs typeface="Trebuchet MS" charset="0"/>
                <a:sym typeface="Trebuchet MS" charset="0"/>
              </a:rPr>
              <a:t>want </a:t>
            </a:r>
            <a:r>
              <a:rPr lang="en-US" sz="2400" dirty="0">
                <a:solidFill>
                  <a:srgbClr val="FF6600"/>
                </a:solidFill>
                <a:latin typeface="Trebuchet MS" charset="0"/>
                <a:ea typeface="ＭＳ Ｐゴシック" charset="0"/>
                <a:cs typeface="Trebuchet MS" charset="0"/>
                <a:sym typeface="Trebuchet MS" charset="0"/>
              </a:rPr>
              <a:t>to </a:t>
            </a:r>
            <a:r>
              <a:rPr lang="en-US" sz="2400" dirty="0" smtClean="0">
                <a:solidFill>
                  <a:srgbClr val="FF6600"/>
                </a:solidFill>
                <a:latin typeface="Trebuchet MS" charset="0"/>
                <a:ea typeface="ＭＳ Ｐゴシック" charset="0"/>
                <a:cs typeface="Trebuchet MS" charset="0"/>
                <a:sym typeface="Trebuchet MS" charset="0"/>
              </a:rPr>
              <a:t>view my </a:t>
            </a:r>
            <a:r>
              <a:rPr lang="en-US" sz="2400" b="1" dirty="0" smtClean="0">
                <a:solidFill>
                  <a:srgbClr val="FF6600"/>
                </a:solidFill>
                <a:latin typeface="Trebuchet MS" charset="0"/>
                <a:ea typeface="ＭＳ Ｐゴシック" charset="0"/>
                <a:cs typeface="Trebuchet MS" charset="0"/>
                <a:sym typeface="Trebuchet MS" charset="0"/>
              </a:rPr>
              <a:t>accumulated</a:t>
            </a:r>
            <a:r>
              <a:rPr lang="en-US" sz="2400" dirty="0" smtClean="0">
                <a:solidFill>
                  <a:srgbClr val="FF6600"/>
                </a:solidFill>
                <a:latin typeface="Trebuchet MS" charset="0"/>
                <a:ea typeface="ＭＳ Ｐゴシック" charset="0"/>
                <a:cs typeface="Trebuchet MS" charset="0"/>
                <a:sym typeface="Trebuchet MS" charset="0"/>
              </a:rPr>
              <a:t> frequent renter points </a:t>
            </a:r>
            <a:endParaRPr lang="en-US" sz="2400" dirty="0">
              <a:solidFill>
                <a:srgbClr val="FF6600"/>
              </a:solidFill>
              <a:latin typeface="Trebuchet MS" charset="0"/>
              <a:ea typeface="ＭＳ Ｐゴシック" charset="0"/>
              <a:cs typeface="Trebuchet MS" charset="0"/>
              <a:sym typeface="Trebuchet MS" charset="0"/>
            </a:endParaRPr>
          </a:p>
        </p:txBody>
      </p:sp>
      <p:sp>
        <p:nvSpPr>
          <p:cNvPr id="330765" name="Rectangle 13"/>
          <p:cNvSpPr>
            <a:spLocks/>
          </p:cNvSpPr>
          <p:nvPr/>
        </p:nvSpPr>
        <p:spPr bwMode="auto">
          <a:xfrm>
            <a:off x="457200" y="3316174"/>
            <a:ext cx="7743902" cy="98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smtClean="0">
                <a:solidFill>
                  <a:schemeClr val="tx1"/>
                </a:solidFill>
                <a:latin typeface="Trebuchet MS" charset="0"/>
                <a:ea typeface="ＭＳ Ｐゴシック" charset="0"/>
                <a:cs typeface="Trebuchet MS" charset="0"/>
                <a:sym typeface="Trebuchet MS" charset="0"/>
              </a:rPr>
              <a:t>Value</a:t>
            </a:r>
            <a:r>
              <a:rPr lang="en-US" sz="2800" dirty="0" smtClean="0">
                <a:solidFill>
                  <a:schemeClr val="tx1"/>
                </a:solidFill>
                <a:latin typeface="Trebuchet MS" charset="0"/>
                <a:ea typeface="ＭＳ Ｐゴシック" charset="0"/>
                <a:cs typeface="Trebuchet MS" charset="0"/>
                <a:sym typeface="Trebuchet MS" charset="0"/>
              </a:rPr>
              <a:t>: So </a:t>
            </a:r>
            <a:r>
              <a:rPr lang="en-US" sz="2800" dirty="0" smtClean="0">
                <a:latin typeface="Trebuchet MS" charset="0"/>
                <a:ea typeface="ＭＳ Ｐゴシック" charset="0"/>
                <a:cs typeface="Trebuchet MS" charset="0"/>
                <a:sym typeface="Trebuchet MS" charset="0"/>
              </a:rPr>
              <a:t>that </a:t>
            </a:r>
            <a:r>
              <a:rPr lang="en-US" sz="2400" dirty="0" smtClean="0">
                <a:solidFill>
                  <a:srgbClr val="FF6600"/>
                </a:solidFill>
                <a:latin typeface="Trebuchet MS" charset="0"/>
                <a:ea typeface="ＭＳ Ｐゴシック" charset="0"/>
                <a:cs typeface="Trebuchet MS" charset="0"/>
                <a:sym typeface="Trebuchet MS" charset="0"/>
              </a:rPr>
              <a:t>so that I know when I get the free movie</a:t>
            </a:r>
            <a:endParaRPr lang="en-US" sz="2800" dirty="0">
              <a:solidFill>
                <a:srgbClr val="FF6600"/>
              </a:solidFill>
              <a:latin typeface="Trebuchet MS" charset="0"/>
              <a:ea typeface="ＭＳ Ｐゴシック" charset="0"/>
              <a:cs typeface="Trebuchet MS" charset="0"/>
              <a:sym typeface="Trebuchet MS" charset="0"/>
            </a:endParaRPr>
          </a:p>
        </p:txBody>
      </p:sp>
      <p:pic>
        <p:nvPicPr>
          <p:cNvPr id="330766"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590" y="4299158"/>
            <a:ext cx="3880603" cy="2266741"/>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1048560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7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07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0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3" grpId="0" autoUpdateAnimBg="0"/>
      <p:bldP spid="330764" grpId="0" autoUpdateAnimBg="0"/>
      <p:bldP spid="330765" grpId="0"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62" name="Rectangle 10"/>
          <p:cNvSpPr>
            <a:spLocks noGrp="1" noChangeArrowheads="1"/>
          </p:cNvSpPr>
          <p:nvPr>
            <p:ph type="title"/>
          </p:nvPr>
        </p:nvSpPr>
        <p:spPr>
          <a:ln/>
        </p:spPr>
        <p:txBody>
          <a:bodyPr/>
          <a:lstStyle/>
          <a:p>
            <a:r>
              <a:rPr lang="en-US" dirty="0" smtClean="0"/>
              <a:t>Story 5</a:t>
            </a:r>
            <a:endParaRPr lang="en-US" dirty="0"/>
          </a:p>
        </p:txBody>
      </p:sp>
      <p:sp>
        <p:nvSpPr>
          <p:cNvPr id="330763" name="Rectangle 11"/>
          <p:cNvSpPr>
            <a:spLocks/>
          </p:cNvSpPr>
          <p:nvPr/>
        </p:nvSpPr>
        <p:spPr bwMode="auto">
          <a:xfrm>
            <a:off x="457200" y="1417497"/>
            <a:ext cx="696357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2800" b="1" dirty="0">
                <a:solidFill>
                  <a:schemeClr val="tx1"/>
                </a:solidFill>
                <a:latin typeface="Trebuchet MS" charset="0"/>
                <a:ea typeface="ＭＳ Ｐゴシック" charset="0"/>
                <a:cs typeface="Trebuchet MS" charset="0"/>
                <a:sym typeface="Trebuchet MS" charset="0"/>
              </a:rPr>
              <a:t>Role</a:t>
            </a:r>
            <a:r>
              <a:rPr lang="en-US" sz="2800" dirty="0">
                <a:solidFill>
                  <a:schemeClr val="tx1"/>
                </a:solidFill>
                <a:latin typeface="Trebuchet MS" charset="0"/>
                <a:ea typeface="ＭＳ Ｐゴシック" charset="0"/>
                <a:cs typeface="Trebuchet MS" charset="0"/>
                <a:sym typeface="Trebuchet MS" charset="0"/>
              </a:rPr>
              <a:t>: As a </a:t>
            </a:r>
            <a:r>
              <a:rPr lang="en-US" sz="2400" dirty="0" smtClean="0">
                <a:solidFill>
                  <a:srgbClr val="FF6600"/>
                </a:solidFill>
                <a:latin typeface="Trebuchet MS" charset="0"/>
                <a:ea typeface="ＭＳ Ｐゴシック" charset="0"/>
                <a:cs typeface="Trebuchet MS" charset="0"/>
                <a:sym typeface="Trebuchet MS" charset="0"/>
              </a:rPr>
              <a:t>customer</a:t>
            </a:r>
            <a:endParaRPr lang="en-US" sz="2800" dirty="0">
              <a:solidFill>
                <a:srgbClr val="FF6600"/>
              </a:solidFill>
              <a:latin typeface="Trebuchet MS" charset="0"/>
              <a:ea typeface="ＭＳ Ｐゴシック" charset="0"/>
              <a:cs typeface="Trebuchet MS" charset="0"/>
              <a:sym typeface="Trebuchet MS" charset="0"/>
            </a:endParaRPr>
          </a:p>
        </p:txBody>
      </p:sp>
      <p:sp>
        <p:nvSpPr>
          <p:cNvPr id="330764" name="Rectangle 12"/>
          <p:cNvSpPr>
            <a:spLocks/>
          </p:cNvSpPr>
          <p:nvPr/>
        </p:nvSpPr>
        <p:spPr bwMode="auto">
          <a:xfrm>
            <a:off x="457199" y="2217596"/>
            <a:ext cx="8094134" cy="8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a:solidFill>
                  <a:schemeClr val="tx1"/>
                </a:solidFill>
                <a:latin typeface="Trebuchet MS" charset="0"/>
                <a:ea typeface="ＭＳ Ｐゴシック" charset="0"/>
                <a:cs typeface="Trebuchet MS" charset="0"/>
                <a:sym typeface="Trebuchet MS" charset="0"/>
              </a:rPr>
              <a:t>Goal</a:t>
            </a:r>
            <a:r>
              <a:rPr lang="en-US" sz="2800" dirty="0">
                <a:solidFill>
                  <a:schemeClr val="tx1"/>
                </a:solidFill>
                <a:latin typeface="Trebuchet MS" charset="0"/>
                <a:ea typeface="ＭＳ Ｐゴシック" charset="0"/>
                <a:cs typeface="Trebuchet MS" charset="0"/>
                <a:sym typeface="Trebuchet MS" charset="0"/>
              </a:rPr>
              <a:t>: I </a:t>
            </a:r>
            <a:r>
              <a:rPr lang="en-US" sz="2800" dirty="0">
                <a:latin typeface="Trebuchet MS" charset="0"/>
                <a:ea typeface="ＭＳ Ｐゴシック" charset="0"/>
                <a:cs typeface="Trebuchet MS" charset="0"/>
                <a:sym typeface="Trebuchet MS" charset="0"/>
              </a:rPr>
              <a:t>want </a:t>
            </a:r>
            <a:r>
              <a:rPr lang="en-US" sz="2400" dirty="0">
                <a:solidFill>
                  <a:srgbClr val="FF6600"/>
                </a:solidFill>
                <a:latin typeface="Trebuchet MS" charset="0"/>
                <a:ea typeface="ＭＳ Ｐゴシック" charset="0"/>
                <a:cs typeface="Trebuchet MS" charset="0"/>
                <a:sym typeface="Trebuchet MS" charset="0"/>
              </a:rPr>
              <a:t>to </a:t>
            </a:r>
            <a:r>
              <a:rPr lang="en-US" sz="2400" dirty="0" smtClean="0">
                <a:solidFill>
                  <a:srgbClr val="FF6600"/>
                </a:solidFill>
                <a:latin typeface="Trebuchet MS" charset="0"/>
                <a:ea typeface="ＭＳ Ｐゴシック" charset="0"/>
                <a:cs typeface="Trebuchet MS" charset="0"/>
                <a:sym typeface="Trebuchet MS" charset="0"/>
              </a:rPr>
              <a:t>view all my previous receipts as history</a:t>
            </a:r>
            <a:endParaRPr lang="en-US" sz="2400" dirty="0">
              <a:solidFill>
                <a:srgbClr val="FF6600"/>
              </a:solidFill>
              <a:latin typeface="Trebuchet MS" charset="0"/>
              <a:ea typeface="ＭＳ Ｐゴシック" charset="0"/>
              <a:cs typeface="Trebuchet MS" charset="0"/>
              <a:sym typeface="Trebuchet MS" charset="0"/>
            </a:endParaRPr>
          </a:p>
        </p:txBody>
      </p:sp>
      <p:sp>
        <p:nvSpPr>
          <p:cNvPr id="330765" name="Rectangle 13"/>
          <p:cNvSpPr>
            <a:spLocks/>
          </p:cNvSpPr>
          <p:nvPr/>
        </p:nvSpPr>
        <p:spPr bwMode="auto">
          <a:xfrm>
            <a:off x="457200" y="3316174"/>
            <a:ext cx="7743902" cy="98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smtClean="0">
                <a:solidFill>
                  <a:schemeClr val="tx1"/>
                </a:solidFill>
                <a:latin typeface="Trebuchet MS" charset="0"/>
                <a:ea typeface="ＭＳ Ｐゴシック" charset="0"/>
                <a:cs typeface="Trebuchet MS" charset="0"/>
                <a:sym typeface="Trebuchet MS" charset="0"/>
              </a:rPr>
              <a:t>Value</a:t>
            </a:r>
            <a:r>
              <a:rPr lang="en-US" sz="2800" dirty="0" smtClean="0">
                <a:solidFill>
                  <a:schemeClr val="tx1"/>
                </a:solidFill>
                <a:latin typeface="Trebuchet MS" charset="0"/>
                <a:ea typeface="ＭＳ Ｐゴシック" charset="0"/>
                <a:cs typeface="Trebuchet MS" charset="0"/>
                <a:sym typeface="Trebuchet MS" charset="0"/>
              </a:rPr>
              <a:t>: So </a:t>
            </a:r>
            <a:r>
              <a:rPr lang="en-US" sz="2800" dirty="0" smtClean="0">
                <a:latin typeface="Trebuchet MS" charset="0"/>
                <a:ea typeface="ＭＳ Ｐゴシック" charset="0"/>
                <a:cs typeface="Trebuchet MS" charset="0"/>
                <a:sym typeface="Trebuchet MS" charset="0"/>
              </a:rPr>
              <a:t>that </a:t>
            </a:r>
            <a:r>
              <a:rPr lang="en-US" sz="2400" dirty="0" smtClean="0">
                <a:solidFill>
                  <a:srgbClr val="FF6600"/>
                </a:solidFill>
                <a:latin typeface="Trebuchet MS" charset="0"/>
                <a:ea typeface="ＭＳ Ｐゴシック" charset="0"/>
                <a:cs typeface="Trebuchet MS" charset="0"/>
                <a:sym typeface="Trebuchet MS" charset="0"/>
              </a:rPr>
              <a:t>so that I know my history of transactions</a:t>
            </a:r>
            <a:endParaRPr lang="en-US" sz="2800" dirty="0">
              <a:solidFill>
                <a:srgbClr val="FF6600"/>
              </a:solidFill>
              <a:latin typeface="Trebuchet MS" charset="0"/>
              <a:ea typeface="ＭＳ Ｐゴシック" charset="0"/>
              <a:cs typeface="Trebuchet MS" charset="0"/>
              <a:sym typeface="Trebuchet MS" charset="0"/>
            </a:endParaRPr>
          </a:p>
        </p:txBody>
      </p:sp>
      <p:pic>
        <p:nvPicPr>
          <p:cNvPr id="330766"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590" y="4299158"/>
            <a:ext cx="3880603" cy="2266741"/>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23331206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7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07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0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3" grpId="0" autoUpdateAnimBg="0"/>
      <p:bldP spid="330764" grpId="0" autoUpdateAnimBg="0"/>
      <p:bldP spid="330765"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62" name="Rectangle 10"/>
          <p:cNvSpPr>
            <a:spLocks noGrp="1" noChangeArrowheads="1"/>
          </p:cNvSpPr>
          <p:nvPr>
            <p:ph type="title"/>
          </p:nvPr>
        </p:nvSpPr>
        <p:spPr>
          <a:ln/>
        </p:spPr>
        <p:txBody>
          <a:bodyPr/>
          <a:lstStyle/>
          <a:p>
            <a:r>
              <a:rPr lang="en-US" dirty="0" smtClean="0"/>
              <a:t>Story 6</a:t>
            </a:r>
            <a:endParaRPr lang="en-US" dirty="0"/>
          </a:p>
        </p:txBody>
      </p:sp>
      <p:sp>
        <p:nvSpPr>
          <p:cNvPr id="330763" name="Rectangle 11"/>
          <p:cNvSpPr>
            <a:spLocks/>
          </p:cNvSpPr>
          <p:nvPr/>
        </p:nvSpPr>
        <p:spPr bwMode="auto">
          <a:xfrm>
            <a:off x="457200" y="1417497"/>
            <a:ext cx="696357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2800" b="1" dirty="0">
                <a:solidFill>
                  <a:schemeClr val="tx1"/>
                </a:solidFill>
                <a:latin typeface="Trebuchet MS" charset="0"/>
                <a:ea typeface="ＭＳ Ｐゴシック" charset="0"/>
                <a:cs typeface="Trebuchet MS" charset="0"/>
                <a:sym typeface="Trebuchet MS" charset="0"/>
              </a:rPr>
              <a:t>Role</a:t>
            </a:r>
            <a:r>
              <a:rPr lang="en-US" sz="2800" dirty="0">
                <a:solidFill>
                  <a:schemeClr val="tx1"/>
                </a:solidFill>
                <a:latin typeface="Trebuchet MS" charset="0"/>
                <a:ea typeface="ＭＳ Ｐゴシック" charset="0"/>
                <a:cs typeface="Trebuchet MS" charset="0"/>
                <a:sym typeface="Trebuchet MS" charset="0"/>
              </a:rPr>
              <a:t>: As a </a:t>
            </a:r>
            <a:r>
              <a:rPr lang="en-US" sz="2400" dirty="0" smtClean="0">
                <a:solidFill>
                  <a:srgbClr val="FF6600"/>
                </a:solidFill>
                <a:latin typeface="Trebuchet MS" charset="0"/>
                <a:ea typeface="ＭＳ Ｐゴシック" charset="0"/>
                <a:cs typeface="Trebuchet MS" charset="0"/>
                <a:sym typeface="Trebuchet MS" charset="0"/>
              </a:rPr>
              <a:t>customer</a:t>
            </a:r>
            <a:endParaRPr lang="en-US" sz="2800" dirty="0">
              <a:solidFill>
                <a:srgbClr val="FF6600"/>
              </a:solidFill>
              <a:latin typeface="Trebuchet MS" charset="0"/>
              <a:ea typeface="ＭＳ Ｐゴシック" charset="0"/>
              <a:cs typeface="Trebuchet MS" charset="0"/>
              <a:sym typeface="Trebuchet MS" charset="0"/>
            </a:endParaRPr>
          </a:p>
        </p:txBody>
      </p:sp>
      <p:sp>
        <p:nvSpPr>
          <p:cNvPr id="330764" name="Rectangle 12"/>
          <p:cNvSpPr>
            <a:spLocks/>
          </p:cNvSpPr>
          <p:nvPr/>
        </p:nvSpPr>
        <p:spPr bwMode="auto">
          <a:xfrm>
            <a:off x="457199" y="2217596"/>
            <a:ext cx="7743903" cy="8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a:solidFill>
                  <a:schemeClr val="tx1"/>
                </a:solidFill>
                <a:latin typeface="Trebuchet MS" charset="0"/>
                <a:ea typeface="ＭＳ Ｐゴシック" charset="0"/>
                <a:cs typeface="Trebuchet MS" charset="0"/>
                <a:sym typeface="Trebuchet MS" charset="0"/>
              </a:rPr>
              <a:t>Goal</a:t>
            </a:r>
            <a:r>
              <a:rPr lang="en-US" sz="2800" dirty="0">
                <a:solidFill>
                  <a:schemeClr val="tx1"/>
                </a:solidFill>
                <a:latin typeface="Trebuchet MS" charset="0"/>
                <a:ea typeface="ＭＳ Ｐゴシック" charset="0"/>
                <a:cs typeface="Trebuchet MS" charset="0"/>
                <a:sym typeface="Trebuchet MS" charset="0"/>
              </a:rPr>
              <a:t>: I </a:t>
            </a:r>
            <a:r>
              <a:rPr lang="en-US" sz="2800" dirty="0">
                <a:latin typeface="Trebuchet MS" charset="0"/>
                <a:ea typeface="ＭＳ Ｐゴシック" charset="0"/>
                <a:cs typeface="Trebuchet MS" charset="0"/>
                <a:sym typeface="Trebuchet MS" charset="0"/>
              </a:rPr>
              <a:t>want </a:t>
            </a:r>
            <a:r>
              <a:rPr lang="en-US" sz="2400" dirty="0">
                <a:solidFill>
                  <a:srgbClr val="FF6600"/>
                </a:solidFill>
                <a:latin typeface="Trebuchet MS" charset="0"/>
                <a:ea typeface="ＭＳ Ｐゴシック" charset="0"/>
                <a:cs typeface="Trebuchet MS" charset="0"/>
                <a:sym typeface="Trebuchet MS" charset="0"/>
              </a:rPr>
              <a:t>to </a:t>
            </a:r>
            <a:r>
              <a:rPr lang="en-US" sz="2400" dirty="0" smtClean="0">
                <a:solidFill>
                  <a:srgbClr val="FF6600"/>
                </a:solidFill>
                <a:latin typeface="Trebuchet MS" charset="0"/>
                <a:ea typeface="ＭＳ Ｐゴシック" charset="0"/>
                <a:cs typeface="Trebuchet MS" charset="0"/>
                <a:sym typeface="Trebuchet MS" charset="0"/>
              </a:rPr>
              <a:t>return my video (single video return using current rentals screen)</a:t>
            </a:r>
            <a:endParaRPr lang="en-US" sz="2400" dirty="0">
              <a:solidFill>
                <a:srgbClr val="FF6600"/>
              </a:solidFill>
              <a:latin typeface="Trebuchet MS" charset="0"/>
              <a:ea typeface="ＭＳ Ｐゴシック" charset="0"/>
              <a:cs typeface="Trebuchet MS" charset="0"/>
              <a:sym typeface="Trebuchet MS" charset="0"/>
            </a:endParaRPr>
          </a:p>
        </p:txBody>
      </p:sp>
      <p:sp>
        <p:nvSpPr>
          <p:cNvPr id="330765" name="Rectangle 13"/>
          <p:cNvSpPr>
            <a:spLocks/>
          </p:cNvSpPr>
          <p:nvPr/>
        </p:nvSpPr>
        <p:spPr bwMode="auto">
          <a:xfrm>
            <a:off x="457200" y="3316174"/>
            <a:ext cx="7743902" cy="98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smtClean="0">
                <a:solidFill>
                  <a:schemeClr val="tx1"/>
                </a:solidFill>
                <a:latin typeface="Trebuchet MS" charset="0"/>
                <a:ea typeface="ＭＳ Ｐゴシック" charset="0"/>
                <a:cs typeface="Trebuchet MS" charset="0"/>
                <a:sym typeface="Trebuchet MS" charset="0"/>
              </a:rPr>
              <a:t>Value</a:t>
            </a:r>
            <a:r>
              <a:rPr lang="en-US" sz="2800" dirty="0" smtClean="0">
                <a:solidFill>
                  <a:schemeClr val="tx1"/>
                </a:solidFill>
                <a:latin typeface="Trebuchet MS" charset="0"/>
                <a:ea typeface="ＭＳ Ｐゴシック" charset="0"/>
                <a:cs typeface="Trebuchet MS" charset="0"/>
                <a:sym typeface="Trebuchet MS" charset="0"/>
              </a:rPr>
              <a:t>: So </a:t>
            </a:r>
            <a:r>
              <a:rPr lang="en-US" sz="2800" dirty="0" smtClean="0">
                <a:latin typeface="Trebuchet MS" charset="0"/>
                <a:ea typeface="ＭＳ Ｐゴシック" charset="0"/>
                <a:cs typeface="Trebuchet MS" charset="0"/>
                <a:sym typeface="Trebuchet MS" charset="0"/>
              </a:rPr>
              <a:t>that </a:t>
            </a:r>
            <a:r>
              <a:rPr lang="en-US" sz="2400" dirty="0" smtClean="0">
                <a:solidFill>
                  <a:srgbClr val="FF6600"/>
                </a:solidFill>
                <a:latin typeface="Trebuchet MS" charset="0"/>
                <a:ea typeface="ＭＳ Ｐゴシック" charset="0"/>
                <a:cs typeface="Trebuchet MS" charset="0"/>
                <a:sym typeface="Trebuchet MS" charset="0"/>
              </a:rPr>
              <a:t>I complete my transaction</a:t>
            </a:r>
            <a:endParaRPr lang="en-US" sz="2800" dirty="0">
              <a:solidFill>
                <a:srgbClr val="FF6600"/>
              </a:solidFill>
              <a:latin typeface="Trebuchet MS" charset="0"/>
              <a:ea typeface="ＭＳ Ｐゴシック" charset="0"/>
              <a:cs typeface="Trebuchet MS" charset="0"/>
              <a:sym typeface="Trebuchet MS" charset="0"/>
            </a:endParaRPr>
          </a:p>
        </p:txBody>
      </p:sp>
      <p:pic>
        <p:nvPicPr>
          <p:cNvPr id="330766"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590" y="4299158"/>
            <a:ext cx="3880603" cy="2266741"/>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4239645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7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07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0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3" grpId="0" autoUpdateAnimBg="0"/>
      <p:bldP spid="330764" grpId="0" autoUpdateAnimBg="0"/>
      <p:bldP spid="330765"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62" name="Rectangle 10"/>
          <p:cNvSpPr>
            <a:spLocks noGrp="1" noChangeArrowheads="1"/>
          </p:cNvSpPr>
          <p:nvPr>
            <p:ph type="title"/>
          </p:nvPr>
        </p:nvSpPr>
        <p:spPr>
          <a:ln/>
        </p:spPr>
        <p:txBody>
          <a:bodyPr/>
          <a:lstStyle/>
          <a:p>
            <a:r>
              <a:rPr lang="en-US" dirty="0" smtClean="0"/>
              <a:t>Story 7</a:t>
            </a:r>
            <a:endParaRPr lang="en-US" dirty="0"/>
          </a:p>
        </p:txBody>
      </p:sp>
      <p:sp>
        <p:nvSpPr>
          <p:cNvPr id="330763" name="Rectangle 11"/>
          <p:cNvSpPr>
            <a:spLocks/>
          </p:cNvSpPr>
          <p:nvPr/>
        </p:nvSpPr>
        <p:spPr bwMode="auto">
          <a:xfrm>
            <a:off x="457200" y="1417497"/>
            <a:ext cx="696357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2800" b="1" dirty="0">
                <a:solidFill>
                  <a:schemeClr val="tx1"/>
                </a:solidFill>
                <a:latin typeface="Trebuchet MS" charset="0"/>
                <a:ea typeface="ＭＳ Ｐゴシック" charset="0"/>
                <a:cs typeface="Trebuchet MS" charset="0"/>
                <a:sym typeface="Trebuchet MS" charset="0"/>
              </a:rPr>
              <a:t>Role</a:t>
            </a:r>
            <a:r>
              <a:rPr lang="en-US" sz="2800" dirty="0">
                <a:solidFill>
                  <a:schemeClr val="tx1"/>
                </a:solidFill>
                <a:latin typeface="Trebuchet MS" charset="0"/>
                <a:ea typeface="ＭＳ Ｐゴシック" charset="0"/>
                <a:cs typeface="Trebuchet MS" charset="0"/>
                <a:sym typeface="Trebuchet MS" charset="0"/>
              </a:rPr>
              <a:t>: As a </a:t>
            </a:r>
            <a:r>
              <a:rPr lang="en-US" sz="2400" dirty="0" smtClean="0">
                <a:solidFill>
                  <a:srgbClr val="FF6600"/>
                </a:solidFill>
                <a:latin typeface="Trebuchet MS" charset="0"/>
                <a:ea typeface="ＭＳ Ｐゴシック" charset="0"/>
                <a:cs typeface="Trebuchet MS" charset="0"/>
                <a:sym typeface="Trebuchet MS" charset="0"/>
              </a:rPr>
              <a:t>store manager</a:t>
            </a:r>
            <a:endParaRPr lang="en-US" sz="2800" dirty="0">
              <a:solidFill>
                <a:srgbClr val="FF6600"/>
              </a:solidFill>
              <a:latin typeface="Trebuchet MS" charset="0"/>
              <a:ea typeface="ＭＳ Ｐゴシック" charset="0"/>
              <a:cs typeface="Trebuchet MS" charset="0"/>
              <a:sym typeface="Trebuchet MS" charset="0"/>
            </a:endParaRPr>
          </a:p>
        </p:txBody>
      </p:sp>
      <p:sp>
        <p:nvSpPr>
          <p:cNvPr id="330764" name="Rectangle 12"/>
          <p:cNvSpPr>
            <a:spLocks/>
          </p:cNvSpPr>
          <p:nvPr/>
        </p:nvSpPr>
        <p:spPr bwMode="auto">
          <a:xfrm>
            <a:off x="457199" y="2217596"/>
            <a:ext cx="7743903" cy="8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a:solidFill>
                  <a:schemeClr val="tx1"/>
                </a:solidFill>
                <a:latin typeface="Trebuchet MS" charset="0"/>
                <a:ea typeface="ＭＳ Ｐゴシック" charset="0"/>
                <a:cs typeface="Trebuchet MS" charset="0"/>
                <a:sym typeface="Trebuchet MS" charset="0"/>
              </a:rPr>
              <a:t>Goal</a:t>
            </a:r>
            <a:r>
              <a:rPr lang="en-US" sz="2800" dirty="0">
                <a:solidFill>
                  <a:schemeClr val="tx1"/>
                </a:solidFill>
                <a:latin typeface="Trebuchet MS" charset="0"/>
                <a:ea typeface="ＭＳ Ｐゴシック" charset="0"/>
                <a:cs typeface="Trebuchet MS" charset="0"/>
                <a:sym typeface="Trebuchet MS" charset="0"/>
              </a:rPr>
              <a:t>: I </a:t>
            </a:r>
            <a:r>
              <a:rPr lang="en-US" sz="2800" dirty="0">
                <a:latin typeface="Trebuchet MS" charset="0"/>
                <a:ea typeface="ＭＳ Ｐゴシック" charset="0"/>
                <a:cs typeface="Trebuchet MS" charset="0"/>
                <a:sym typeface="Trebuchet MS" charset="0"/>
              </a:rPr>
              <a:t>want </a:t>
            </a:r>
            <a:r>
              <a:rPr lang="en-US" sz="2400" dirty="0">
                <a:solidFill>
                  <a:srgbClr val="FF6600"/>
                </a:solidFill>
                <a:latin typeface="Trebuchet MS" charset="0"/>
                <a:ea typeface="ＭＳ Ｐゴシック" charset="0"/>
                <a:cs typeface="Trebuchet MS" charset="0"/>
                <a:sym typeface="Trebuchet MS" charset="0"/>
              </a:rPr>
              <a:t>to </a:t>
            </a:r>
            <a:r>
              <a:rPr lang="en-US" sz="2400" dirty="0" smtClean="0">
                <a:solidFill>
                  <a:srgbClr val="FF6600"/>
                </a:solidFill>
                <a:latin typeface="Trebuchet MS" charset="0"/>
                <a:ea typeface="ＭＳ Ｐゴシック" charset="0"/>
                <a:cs typeface="Trebuchet MS" charset="0"/>
                <a:sym typeface="Trebuchet MS" charset="0"/>
              </a:rPr>
              <a:t>manage video inventory per movie basis</a:t>
            </a:r>
            <a:endParaRPr lang="en-US" sz="2400" dirty="0">
              <a:solidFill>
                <a:srgbClr val="FF6600"/>
              </a:solidFill>
              <a:latin typeface="Trebuchet MS" charset="0"/>
              <a:ea typeface="ＭＳ Ｐゴシック" charset="0"/>
              <a:cs typeface="Trebuchet MS" charset="0"/>
              <a:sym typeface="Trebuchet MS" charset="0"/>
            </a:endParaRPr>
          </a:p>
        </p:txBody>
      </p:sp>
      <p:sp>
        <p:nvSpPr>
          <p:cNvPr id="330765" name="Rectangle 13"/>
          <p:cNvSpPr>
            <a:spLocks/>
          </p:cNvSpPr>
          <p:nvPr/>
        </p:nvSpPr>
        <p:spPr bwMode="auto">
          <a:xfrm>
            <a:off x="457200" y="3316174"/>
            <a:ext cx="7743902" cy="98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smtClean="0">
                <a:solidFill>
                  <a:schemeClr val="tx1"/>
                </a:solidFill>
                <a:latin typeface="Trebuchet MS" charset="0"/>
                <a:ea typeface="ＭＳ Ｐゴシック" charset="0"/>
                <a:cs typeface="Trebuchet MS" charset="0"/>
                <a:sym typeface="Trebuchet MS" charset="0"/>
              </a:rPr>
              <a:t>Value</a:t>
            </a:r>
            <a:r>
              <a:rPr lang="en-US" sz="2800" dirty="0" smtClean="0">
                <a:solidFill>
                  <a:schemeClr val="tx1"/>
                </a:solidFill>
                <a:latin typeface="Trebuchet MS" charset="0"/>
                <a:ea typeface="ＭＳ Ｐゴシック" charset="0"/>
                <a:cs typeface="Trebuchet MS" charset="0"/>
                <a:sym typeface="Trebuchet MS" charset="0"/>
              </a:rPr>
              <a:t>: So </a:t>
            </a:r>
            <a:r>
              <a:rPr lang="en-US" sz="2800" dirty="0" smtClean="0">
                <a:latin typeface="Trebuchet MS" charset="0"/>
                <a:ea typeface="ＭＳ Ｐゴシック" charset="0"/>
                <a:cs typeface="Trebuchet MS" charset="0"/>
                <a:sym typeface="Trebuchet MS" charset="0"/>
              </a:rPr>
              <a:t>that </a:t>
            </a:r>
            <a:r>
              <a:rPr lang="en-US" sz="2400" dirty="0" smtClean="0">
                <a:solidFill>
                  <a:srgbClr val="FF6600"/>
                </a:solidFill>
                <a:latin typeface="Trebuchet MS" charset="0"/>
                <a:ea typeface="ＭＳ Ｐゴシック" charset="0"/>
                <a:cs typeface="Trebuchet MS" charset="0"/>
                <a:sym typeface="Trebuchet MS" charset="0"/>
              </a:rPr>
              <a:t>I know when run out of stock</a:t>
            </a:r>
            <a:endParaRPr lang="en-US" sz="2800" dirty="0">
              <a:solidFill>
                <a:srgbClr val="FF6600"/>
              </a:solidFill>
              <a:latin typeface="Trebuchet MS" charset="0"/>
              <a:ea typeface="ＭＳ Ｐゴシック" charset="0"/>
              <a:cs typeface="Trebuchet MS" charset="0"/>
              <a:sym typeface="Trebuchet MS" charset="0"/>
            </a:endParaRPr>
          </a:p>
        </p:txBody>
      </p:sp>
      <p:pic>
        <p:nvPicPr>
          <p:cNvPr id="330766"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590" y="4299158"/>
            <a:ext cx="3880603" cy="2266741"/>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88280747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7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07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0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3" grpId="0" autoUpdateAnimBg="0"/>
      <p:bldP spid="330764" grpId="0" autoUpdateAnimBg="0"/>
      <p:bldP spid="33076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Box”</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Split into teams of two</a:t>
            </a:r>
          </a:p>
          <a:p>
            <a:pPr marL="514350" indent="-514350">
              <a:buFont typeface="+mj-lt"/>
              <a:buAutoNum type="arabicPeriod"/>
            </a:pPr>
            <a:r>
              <a:rPr lang="en-US" dirty="0" smtClean="0"/>
              <a:t>Log into </a:t>
            </a:r>
            <a:r>
              <a:rPr lang="en-US" dirty="0" err="1" smtClean="0"/>
              <a:t>Skytap</a:t>
            </a:r>
            <a:endParaRPr lang="en-US" dirty="0"/>
          </a:p>
          <a:p>
            <a:pPr marL="514350" indent="-514350">
              <a:buFont typeface="+mj-lt"/>
              <a:buAutoNum type="arabicPeriod"/>
            </a:pPr>
            <a:r>
              <a:rPr lang="en-US" dirty="0"/>
              <a:t>Run unit tests</a:t>
            </a:r>
          </a:p>
          <a:p>
            <a:pPr marL="514350" indent="-514350">
              <a:buFont typeface="+mj-lt"/>
              <a:buAutoNum type="arabicPeriod"/>
            </a:pPr>
            <a:r>
              <a:rPr lang="en-US" dirty="0" smtClean="0"/>
              <a:t>Run a functional test</a:t>
            </a:r>
          </a:p>
          <a:p>
            <a:pPr marL="514350" indent="-514350">
              <a:buFont typeface="+mj-lt"/>
              <a:buAutoNum type="arabicPeriod"/>
            </a:pPr>
            <a:endParaRPr lang="en-US" dirty="0"/>
          </a:p>
          <a:p>
            <a:pPr marL="0" indent="0">
              <a:buNone/>
            </a:pPr>
            <a:r>
              <a:rPr lang="en-US" dirty="0"/>
              <a:t>Any observations?</a:t>
            </a:r>
          </a:p>
          <a:p>
            <a:endParaRPr lang="en-US" dirty="0"/>
          </a:p>
        </p:txBody>
      </p:sp>
    </p:spTree>
    <p:extLst>
      <p:ext uri="{BB962C8B-B14F-4D97-AF65-F5344CB8AC3E}">
        <p14:creationId xmlns:p14="http://schemas.microsoft.com/office/powerpoint/2010/main" val="345349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Box”</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smtClean="0"/>
              <a:t>Split </a:t>
            </a:r>
            <a:r>
              <a:rPr lang="en-US" dirty="0"/>
              <a:t>into teams of two</a:t>
            </a:r>
          </a:p>
          <a:p>
            <a:pPr marL="514350" indent="-514350">
              <a:buFont typeface="+mj-lt"/>
              <a:buAutoNum type="arabicPeriod"/>
            </a:pPr>
            <a:r>
              <a:rPr lang="en-US" dirty="0" smtClean="0"/>
              <a:t>Get source code (N = 1, 2, 3…)</a:t>
            </a:r>
            <a:br>
              <a:rPr lang="en-US" dirty="0" smtClean="0"/>
            </a:br>
            <a:r>
              <a:rPr lang="en-US" dirty="0" smtClean="0"/>
              <a:t> </a:t>
            </a:r>
          </a:p>
          <a:p>
            <a:pPr marL="914400" lvl="1" indent="-514350">
              <a:buFont typeface="+mj-ea"/>
              <a:buAutoNum type="circleNumDbPlain"/>
            </a:pPr>
            <a:r>
              <a:rPr lang="en-US" dirty="0" err="1" smtClean="0">
                <a:latin typeface="Andale Mono"/>
              </a:rPr>
              <a:t>mkdir</a:t>
            </a:r>
            <a:r>
              <a:rPr lang="en-US" dirty="0" smtClean="0">
                <a:latin typeface="Andale Mono"/>
              </a:rPr>
              <a:t> /</a:t>
            </a:r>
            <a:r>
              <a:rPr lang="en-US" dirty="0" err="1" smtClean="0">
                <a:latin typeface="Andale Mono"/>
              </a:rPr>
              <a:t>agiledevpractices</a:t>
            </a:r>
            <a:r>
              <a:rPr lang="en-US" dirty="0" smtClean="0">
                <a:latin typeface="Andale Mono"/>
              </a:rPr>
              <a:t>/</a:t>
            </a:r>
            <a:r>
              <a:rPr lang="en-US" dirty="0" err="1" smtClean="0">
                <a:latin typeface="Andale Mono"/>
              </a:rPr>
              <a:t>videoworld</a:t>
            </a:r>
            <a:endParaRPr lang="en-US" dirty="0" smtClean="0">
              <a:latin typeface="Andale Mono"/>
            </a:endParaRPr>
          </a:p>
          <a:p>
            <a:pPr marL="914400" lvl="1" indent="-514350">
              <a:buFont typeface="+mj-lt"/>
              <a:buAutoNum type="circleNumDbPlain"/>
            </a:pPr>
            <a:r>
              <a:rPr lang="en-US" dirty="0" smtClean="0">
                <a:latin typeface="Andale Mono"/>
              </a:rPr>
              <a:t>cd /</a:t>
            </a:r>
            <a:r>
              <a:rPr lang="en-US" dirty="0" err="1" smtClean="0">
                <a:latin typeface="Andale Mono"/>
              </a:rPr>
              <a:t>agiledevpractices</a:t>
            </a:r>
            <a:r>
              <a:rPr lang="en-US" dirty="0" smtClean="0">
                <a:latin typeface="Andale Mono"/>
              </a:rPr>
              <a:t>/</a:t>
            </a:r>
            <a:r>
              <a:rPr lang="en-US" dirty="0" err="1" smtClean="0">
                <a:latin typeface="Andale Mono"/>
              </a:rPr>
              <a:t>videoworld</a:t>
            </a:r>
            <a:endParaRPr lang="en-US" dirty="0" smtClean="0">
              <a:latin typeface="Andale Mono"/>
            </a:endParaRPr>
          </a:p>
          <a:p>
            <a:pPr marL="914400" lvl="1" indent="-514350">
              <a:buFont typeface="+mj-lt"/>
              <a:buAutoNum type="circleNumDbPlain"/>
            </a:pPr>
            <a:r>
              <a:rPr lang="en-US" dirty="0" err="1" smtClean="0">
                <a:latin typeface="Andale Mono"/>
              </a:rPr>
              <a:t>svn</a:t>
            </a:r>
            <a:r>
              <a:rPr lang="en-US" dirty="0" smtClean="0">
                <a:latin typeface="Andale Mono"/>
              </a:rPr>
              <a:t> co </a:t>
            </a:r>
            <a:r>
              <a:rPr lang="en-US" dirty="0" err="1" smtClean="0">
                <a:latin typeface="Andale Mono"/>
              </a:rPr>
              <a:t>svn</a:t>
            </a:r>
            <a:r>
              <a:rPr lang="en-US" dirty="0">
                <a:latin typeface="Andale Mono"/>
              </a:rPr>
              <a:t>:/</a:t>
            </a:r>
            <a:r>
              <a:rPr lang="en-US" dirty="0" smtClean="0">
                <a:latin typeface="Andale Mono"/>
              </a:rPr>
              <a:t>/</a:t>
            </a:r>
            <a:r>
              <a:rPr lang="en-US" b="1" dirty="0"/>
              <a:t>&lt;</a:t>
            </a:r>
            <a:r>
              <a:rPr lang="en-US" b="1" dirty="0" err="1"/>
              <a:t>ip_address</a:t>
            </a:r>
            <a:r>
              <a:rPr lang="en-US" b="1" dirty="0"/>
              <a:t>&gt;</a:t>
            </a:r>
            <a:r>
              <a:rPr lang="en-US" dirty="0" smtClean="0">
                <a:latin typeface="Andale Mono"/>
              </a:rPr>
              <a:t>/</a:t>
            </a:r>
            <a:r>
              <a:rPr lang="en-US" dirty="0">
                <a:latin typeface="Andale Mono"/>
              </a:rPr>
              <a:t>trunk/</a:t>
            </a:r>
            <a:r>
              <a:rPr lang="en-US" dirty="0" err="1" smtClean="0">
                <a:latin typeface="Andale Mono"/>
              </a:rPr>
              <a:t>pair</a:t>
            </a:r>
            <a:r>
              <a:rPr lang="en-US" b="1" dirty="0" err="1"/>
              <a:t>N</a:t>
            </a:r>
            <a:r>
              <a:rPr lang="en-US" dirty="0" smtClean="0">
                <a:latin typeface="Andale Mono"/>
              </a:rPr>
              <a:t> </a:t>
            </a:r>
            <a:r>
              <a:rPr lang="en-US" dirty="0" err="1">
                <a:latin typeface="Andale Mono"/>
              </a:rPr>
              <a:t>videoworld</a:t>
            </a:r>
            <a:endParaRPr lang="en-US" dirty="0">
              <a:latin typeface="Andale Mono"/>
            </a:endParaRPr>
          </a:p>
          <a:p>
            <a:pPr marL="914400" lvl="1" indent="-514350">
              <a:buFont typeface="+mj-lt"/>
              <a:buAutoNum type="circleNumDbPlain"/>
            </a:pPr>
            <a:endParaRPr lang="en-US" dirty="0" smtClean="0"/>
          </a:p>
          <a:p>
            <a:pPr marL="514350" indent="-514350">
              <a:buFont typeface="+mj-lt"/>
              <a:buAutoNum type="arabicPeriod"/>
            </a:pPr>
            <a:r>
              <a:rPr lang="en-US" dirty="0" smtClean="0"/>
              <a:t>Run </a:t>
            </a:r>
            <a:r>
              <a:rPr lang="en-US" dirty="0"/>
              <a:t>unit tests</a:t>
            </a:r>
          </a:p>
          <a:p>
            <a:pPr marL="0" indent="0">
              <a:buNone/>
            </a:pPr>
            <a:endParaRPr lang="en-US" dirty="0"/>
          </a:p>
          <a:p>
            <a:pPr marL="0" indent="0">
              <a:buNone/>
            </a:pPr>
            <a:r>
              <a:rPr lang="en-US" dirty="0"/>
              <a:t>Any observations</a:t>
            </a:r>
            <a:r>
              <a:rPr lang="en-US" dirty="0" smtClean="0"/>
              <a:t>?</a:t>
            </a:r>
            <a:endParaRPr lang="en-US" dirty="0"/>
          </a:p>
        </p:txBody>
      </p:sp>
    </p:spTree>
    <p:extLst>
      <p:ext uri="{BB962C8B-B14F-4D97-AF65-F5344CB8AC3E}">
        <p14:creationId xmlns:p14="http://schemas.microsoft.com/office/powerpoint/2010/main" val="1191749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641116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Pairing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672986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to Pair?</a:t>
            </a:r>
            <a:endParaRPr lang="en-US" dirty="0"/>
          </a:p>
        </p:txBody>
      </p:sp>
      <p:sp>
        <p:nvSpPr>
          <p:cNvPr id="3" name="Content Placeholder 2"/>
          <p:cNvSpPr>
            <a:spLocks noGrp="1"/>
          </p:cNvSpPr>
          <p:nvPr>
            <p:ph idx="1"/>
          </p:nvPr>
        </p:nvSpPr>
        <p:spPr/>
        <p:txBody>
          <a:bodyPr>
            <a:normAutofit/>
          </a:bodyPr>
          <a:lstStyle/>
          <a:p>
            <a:pPr marL="50800" indent="0">
              <a:buNone/>
            </a:pPr>
            <a:endParaRPr lang="en-US" sz="1600"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19</a:t>
            </a:fld>
            <a:endParaRPr lang="en-US" sz="1000"/>
          </a:p>
        </p:txBody>
      </p:sp>
    </p:spTree>
    <p:extLst>
      <p:ext uri="{BB962C8B-B14F-4D97-AF65-F5344CB8AC3E}">
        <p14:creationId xmlns:p14="http://schemas.microsoft.com/office/powerpoint/2010/main" val="41411684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Introductions</a:t>
            </a:r>
          </a:p>
          <a:p>
            <a:r>
              <a:rPr lang="en-US" dirty="0"/>
              <a:t>Pair </a:t>
            </a:r>
            <a:r>
              <a:rPr lang="en-US" dirty="0" smtClean="0"/>
              <a:t>Programming</a:t>
            </a:r>
          </a:p>
          <a:p>
            <a:r>
              <a:rPr lang="en-US" dirty="0"/>
              <a:t>Test-Driven </a:t>
            </a:r>
            <a:r>
              <a:rPr lang="en-US" dirty="0" smtClean="0"/>
              <a:t>Development</a:t>
            </a:r>
          </a:p>
          <a:p>
            <a:r>
              <a:rPr lang="en-US" dirty="0" smtClean="0"/>
              <a:t>Refactoring</a:t>
            </a:r>
          </a:p>
          <a:p>
            <a:r>
              <a:rPr lang="en-US" dirty="0" smtClean="0"/>
              <a:t>Mocking</a:t>
            </a:r>
          </a:p>
          <a:p>
            <a:r>
              <a:rPr lang="en-US" dirty="0" smtClean="0"/>
              <a:t>BDD and functional testing</a:t>
            </a:r>
          </a:p>
          <a:p>
            <a:r>
              <a:rPr lang="en-US" dirty="0" smtClean="0"/>
              <a:t>Continuous Integration</a:t>
            </a:r>
          </a:p>
          <a:p>
            <a:r>
              <a:rPr lang="en-US" dirty="0" smtClean="0"/>
              <a:t>Continuous Delivery</a:t>
            </a:r>
          </a:p>
          <a:p>
            <a:r>
              <a:rPr lang="en-US" dirty="0" smtClean="0"/>
              <a:t>Retrospective</a:t>
            </a:r>
          </a:p>
          <a:p>
            <a:endParaRPr lang="en-US" dirty="0"/>
          </a:p>
        </p:txBody>
      </p:sp>
    </p:spTree>
    <p:extLst>
      <p:ext uri="{BB962C8B-B14F-4D97-AF65-F5344CB8AC3E}">
        <p14:creationId xmlns:p14="http://schemas.microsoft.com/office/powerpoint/2010/main" val="1382141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Pair</a:t>
            </a:r>
            <a:endParaRPr lang="en-US" dirty="0"/>
          </a:p>
        </p:txBody>
      </p:sp>
      <p:sp>
        <p:nvSpPr>
          <p:cNvPr id="3" name="Content Placeholder 2"/>
          <p:cNvSpPr>
            <a:spLocks noGrp="1"/>
          </p:cNvSpPr>
          <p:nvPr>
            <p:ph idx="1"/>
          </p:nvPr>
        </p:nvSpPr>
        <p:spPr/>
        <p:txBody>
          <a:bodyPr>
            <a:normAutofit fontScale="92500" lnSpcReduction="20000"/>
          </a:bodyPr>
          <a:lstStyle/>
          <a:p>
            <a:pPr marL="236538" indent="-185738"/>
            <a:r>
              <a:rPr lang="en-US" dirty="0"/>
              <a:t>Start with a reasonably well-defined task before you sit down</a:t>
            </a:r>
          </a:p>
          <a:p>
            <a:pPr marL="236538" indent="-185738"/>
            <a:r>
              <a:rPr lang="en-US" dirty="0"/>
              <a:t>Agree on one tiny goal at a time</a:t>
            </a:r>
          </a:p>
          <a:p>
            <a:pPr marL="236538" indent="-185738"/>
            <a:r>
              <a:rPr lang="en-US" dirty="0"/>
              <a:t>Rely on your partner, support your partner</a:t>
            </a:r>
          </a:p>
          <a:p>
            <a:pPr marL="236538" indent="-185738"/>
            <a:r>
              <a:rPr lang="en-US" dirty="0"/>
              <a:t>Talk a lot!</a:t>
            </a:r>
          </a:p>
          <a:p>
            <a:pPr marL="236538" indent="-185738"/>
            <a:r>
              <a:rPr lang="en-US" dirty="0"/>
              <a:t>Sync up frequently</a:t>
            </a:r>
          </a:p>
          <a:p>
            <a:pPr marL="236538" indent="-185738"/>
            <a:r>
              <a:rPr lang="en-US" dirty="0"/>
              <a:t>Take a moment to celebrate as you complete tasks and overcome problems</a:t>
            </a:r>
          </a:p>
          <a:p>
            <a:pPr marL="236538" indent="-185738"/>
            <a:r>
              <a:rPr lang="en-US" dirty="0"/>
              <a:t>Switch roles often—at least every </a:t>
            </a:r>
            <a:r>
              <a:rPr lang="en-US" smtClean="0"/>
              <a:t>15 minutes</a:t>
            </a:r>
            <a:endParaRPr lang="en-US" dirty="0"/>
          </a:p>
          <a:p>
            <a:pPr marL="50800" algn="r">
              <a:buNone/>
            </a:pPr>
            <a:r>
              <a:rPr lang="en-US" sz="1600" i="1" dirty="0">
                <a:solidFill>
                  <a:schemeClr val="tx1"/>
                </a:solidFill>
              </a:rPr>
              <a:t>http://</a:t>
            </a:r>
            <a:r>
              <a:rPr lang="en-US" sz="1600" i="1" dirty="0" err="1">
                <a:solidFill>
                  <a:schemeClr val="tx1"/>
                </a:solidFill>
              </a:rPr>
              <a:t>www.wikihow.com</a:t>
            </a:r>
            <a:r>
              <a:rPr lang="en-US" sz="1600" i="1" dirty="0">
                <a:solidFill>
                  <a:schemeClr val="tx1"/>
                </a:solidFill>
              </a:rPr>
              <a:t>/Pair-</a:t>
            </a:r>
            <a:r>
              <a:rPr lang="en-US" sz="1600" i="1" dirty="0" smtClean="0">
                <a:solidFill>
                  <a:schemeClr val="tx1"/>
                </a:solidFill>
              </a:rPr>
              <a:t>Program</a:t>
            </a:r>
            <a:endParaRPr lang="en-US" sz="1600"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20</a:t>
            </a:fld>
            <a:endParaRPr lang="en-US" sz="1000"/>
          </a:p>
        </p:txBody>
      </p:sp>
    </p:spTree>
    <p:extLst>
      <p:ext uri="{BB962C8B-B14F-4D97-AF65-F5344CB8AC3E}">
        <p14:creationId xmlns:p14="http://schemas.microsoft.com/office/powerpoint/2010/main" val="5134227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Pairing Infrastructure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21122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Monitors</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a:t>One Monitor</a:t>
            </a:r>
          </a:p>
          <a:p>
            <a:pPr lvl="1"/>
            <a:r>
              <a:rPr lang="en-US" dirty="0"/>
              <a:t>Both Pairs are looking at the same location</a:t>
            </a:r>
          </a:p>
          <a:p>
            <a:pPr lvl="1"/>
            <a:r>
              <a:rPr lang="en-US" dirty="0"/>
              <a:t>Smaller Desktop</a:t>
            </a:r>
            <a:endParaRPr lang="en-US" b="1" dirty="0"/>
          </a:p>
          <a:p>
            <a:pPr>
              <a:buNone/>
            </a:pPr>
            <a:r>
              <a:rPr lang="en-US" b="1" dirty="0"/>
              <a:t>Two Monitors – Mirrored</a:t>
            </a:r>
          </a:p>
          <a:p>
            <a:pPr lvl="1"/>
            <a:r>
              <a:rPr lang="en-US" dirty="0"/>
              <a:t>Pairs not looking at the same location</a:t>
            </a:r>
          </a:p>
          <a:p>
            <a:pPr lvl="1"/>
            <a:r>
              <a:rPr lang="en-US" dirty="0"/>
              <a:t>Smaller Desktop</a:t>
            </a:r>
          </a:p>
          <a:p>
            <a:pPr lvl="1"/>
            <a:r>
              <a:rPr lang="en-US" dirty="0"/>
              <a:t>Conversations don’t come as easily</a:t>
            </a:r>
          </a:p>
          <a:p>
            <a:pPr>
              <a:buNone/>
            </a:pPr>
            <a:r>
              <a:rPr lang="en-US" b="1" dirty="0"/>
              <a:t>Two Monitors – Spanned</a:t>
            </a:r>
          </a:p>
          <a:p>
            <a:pPr lvl="1"/>
            <a:r>
              <a:rPr lang="en-US" dirty="0"/>
              <a:t>Both Pairs are looking at the same location</a:t>
            </a:r>
          </a:p>
          <a:p>
            <a:pPr lvl="1"/>
            <a:r>
              <a:rPr lang="en-US" dirty="0"/>
              <a:t>One Huge Desktop</a:t>
            </a:r>
          </a:p>
          <a:p>
            <a:pPr lvl="1"/>
            <a:r>
              <a:rPr lang="en-US" dirty="0"/>
              <a:t>Enables more non-verbal communication</a:t>
            </a:r>
          </a:p>
          <a:p>
            <a:pPr>
              <a:buNone/>
            </a:pPr>
            <a:endParaRPr lang="en-US" b="1" dirty="0"/>
          </a:p>
          <a:p>
            <a:endParaRPr lang="en-US" dirty="0"/>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22</a:t>
            </a:fld>
            <a:endParaRPr lang="en-US" sz="1000"/>
          </a:p>
        </p:txBody>
      </p:sp>
    </p:spTree>
    <p:extLst>
      <p:ext uri="{BB962C8B-B14F-4D97-AF65-F5344CB8AC3E}">
        <p14:creationId xmlns:p14="http://schemas.microsoft.com/office/powerpoint/2010/main" val="38850514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and Mouse</a:t>
            </a:r>
            <a:endParaRPr lang="en-US" dirty="0"/>
          </a:p>
        </p:txBody>
      </p:sp>
      <p:sp>
        <p:nvSpPr>
          <p:cNvPr id="3" name="Content Placeholder 2"/>
          <p:cNvSpPr>
            <a:spLocks noGrp="1"/>
          </p:cNvSpPr>
          <p:nvPr>
            <p:ph idx="1"/>
          </p:nvPr>
        </p:nvSpPr>
        <p:spPr/>
        <p:txBody>
          <a:bodyPr/>
          <a:lstStyle/>
          <a:p>
            <a:pPr>
              <a:buNone/>
            </a:pPr>
            <a:r>
              <a:rPr lang="en-US" b="1" dirty="0"/>
              <a:t>One Shared</a:t>
            </a:r>
          </a:p>
          <a:p>
            <a:pPr lvl="1"/>
            <a:r>
              <a:rPr lang="en-US" dirty="0"/>
              <a:t>Encourages </a:t>
            </a:r>
            <a:r>
              <a:rPr lang="en-US" dirty="0" smtClean="0"/>
              <a:t>Communication</a:t>
            </a:r>
            <a:endParaRPr lang="en-US" dirty="0"/>
          </a:p>
          <a:p>
            <a:pPr lvl="1"/>
            <a:r>
              <a:rPr lang="en-US" dirty="0"/>
              <a:t>Must either express yourself or ask for the keyboard</a:t>
            </a:r>
          </a:p>
          <a:p>
            <a:pPr>
              <a:buNone/>
            </a:pPr>
            <a:r>
              <a:rPr lang="en-US" b="1" dirty="0"/>
              <a:t>Two (One for each person)</a:t>
            </a:r>
          </a:p>
          <a:p>
            <a:pPr lvl="1"/>
            <a:r>
              <a:rPr lang="en-US" dirty="0"/>
              <a:t>Faster to take control</a:t>
            </a:r>
          </a:p>
          <a:p>
            <a:pPr lvl="1"/>
            <a:r>
              <a:rPr lang="en-US" dirty="0"/>
              <a:t>Less physical movement</a:t>
            </a:r>
          </a:p>
          <a:p>
            <a:pPr lvl="1"/>
            <a:r>
              <a:rPr lang="en-US" dirty="0"/>
              <a:t>Less germ spreading!</a:t>
            </a:r>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23</a:t>
            </a:fld>
            <a:endParaRPr lang="en-US" sz="1000"/>
          </a:p>
        </p:txBody>
      </p:sp>
    </p:spTree>
    <p:extLst>
      <p:ext uri="{BB962C8B-B14F-4D97-AF65-F5344CB8AC3E}">
        <p14:creationId xmlns:p14="http://schemas.microsoft.com/office/powerpoint/2010/main" val="12840742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 Rotation Techniques</a:t>
            </a:r>
            <a:endParaRPr lang="en-US" dirty="0"/>
          </a:p>
        </p:txBody>
      </p:sp>
      <p:sp>
        <p:nvSpPr>
          <p:cNvPr id="3" name="Content Placeholder 2"/>
          <p:cNvSpPr>
            <a:spLocks noGrp="1"/>
          </p:cNvSpPr>
          <p:nvPr>
            <p:ph idx="1"/>
          </p:nvPr>
        </p:nvSpPr>
        <p:spPr/>
        <p:txBody>
          <a:bodyPr/>
          <a:lstStyle/>
          <a:p>
            <a:pPr>
              <a:buNone/>
            </a:pPr>
            <a:r>
              <a:rPr lang="en-US" b="1" dirty="0"/>
              <a:t>Egg Timer / Chess Clock</a:t>
            </a:r>
          </a:p>
          <a:p>
            <a:pPr lvl="1"/>
            <a:r>
              <a:rPr lang="en-US" dirty="0"/>
              <a:t>Encourages rotation of roles within a pair</a:t>
            </a:r>
          </a:p>
          <a:p>
            <a:pPr lvl="1"/>
            <a:r>
              <a:rPr lang="en-US" dirty="0"/>
              <a:t>Driver swapping</a:t>
            </a:r>
          </a:p>
          <a:p>
            <a:pPr>
              <a:buNone/>
            </a:pPr>
            <a:r>
              <a:rPr lang="en-US" b="1" dirty="0"/>
              <a:t>Pair Stair/</a:t>
            </a:r>
            <a:r>
              <a:rPr lang="en-US" b="1" dirty="0" err="1"/>
              <a:t>Pairamid</a:t>
            </a:r>
            <a:endParaRPr lang="en-US" b="1" dirty="0"/>
          </a:p>
          <a:p>
            <a:pPr lvl="1"/>
            <a:r>
              <a:rPr lang="en-US" dirty="0"/>
              <a:t>Encourages </a:t>
            </a:r>
            <a:r>
              <a:rPr lang="en-US" dirty="0" smtClean="0"/>
              <a:t>working</a:t>
            </a:r>
            <a:br>
              <a:rPr lang="en-US" dirty="0" smtClean="0"/>
            </a:br>
            <a:r>
              <a:rPr lang="en-US" dirty="0" smtClean="0"/>
              <a:t>with everybody</a:t>
            </a:r>
            <a:endParaRPr lang="en-US" dirty="0"/>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24</a:t>
            </a:fld>
            <a:endParaRPr lang="en-US" sz="1000"/>
          </a:p>
        </p:txBody>
      </p:sp>
      <p:graphicFrame>
        <p:nvGraphicFramePr>
          <p:cNvPr id="5" name="Table 4"/>
          <p:cNvGraphicFramePr>
            <a:graphicFrameLocks noGrp="1"/>
          </p:cNvGraphicFramePr>
          <p:nvPr>
            <p:extLst>
              <p:ext uri="{D42A27DB-BD31-4B8C-83A1-F6EECF244321}">
                <p14:modId xmlns:p14="http://schemas.microsoft.com/office/powerpoint/2010/main" val="209174067"/>
              </p:ext>
            </p:extLst>
          </p:nvPr>
        </p:nvGraphicFramePr>
        <p:xfrm>
          <a:off x="4572000" y="2852936"/>
          <a:ext cx="4038597" cy="3291840"/>
        </p:xfrm>
        <a:graphic>
          <a:graphicData uri="http://schemas.openxmlformats.org/drawingml/2006/table">
            <a:tbl>
              <a:tblPr>
                <a:tableStyleId>{D7AC3CCA-C797-4891-BE02-D94E43425B78}</a:tableStyleId>
              </a:tblPr>
              <a:tblGrid>
                <a:gridCol w="448733"/>
                <a:gridCol w="448733"/>
                <a:gridCol w="448733"/>
                <a:gridCol w="448733"/>
                <a:gridCol w="448733"/>
                <a:gridCol w="448733"/>
                <a:gridCol w="448733"/>
                <a:gridCol w="448733"/>
                <a:gridCol w="448733"/>
              </a:tblGrid>
              <a:tr h="345440">
                <a:tc>
                  <a:txBody>
                    <a:bodyPr/>
                    <a:lstStyle/>
                    <a:p>
                      <a:r>
                        <a:rPr lang="en-US" b="1" i="0" dirty="0" smtClean="0"/>
                        <a:t>H</a:t>
                      </a:r>
                      <a:endParaRPr lang="en-US" b="1" i="0" dirty="0"/>
                    </a:p>
                  </a:txBody>
                  <a:tcPr anchor="ctr" anchorCtr="1"/>
                </a:tc>
                <a:tc>
                  <a:txBody>
                    <a:bodyPr/>
                    <a:lstStyle/>
                    <a:p>
                      <a:endParaRPr lang="en-US" dirty="0"/>
                    </a:p>
                  </a:txBody>
                  <a:tcPr anchor="ctr" anchorCtr="1">
                    <a:solidFill>
                      <a:schemeClr val="tx1"/>
                    </a:solidFill>
                  </a:tcPr>
                </a:tc>
                <a:tc>
                  <a:txBody>
                    <a:bodyPr/>
                    <a:lstStyle/>
                    <a:p>
                      <a:endParaRPr lang="en-US" dirty="0"/>
                    </a:p>
                  </a:txBody>
                  <a:tcPr anchor="ctr" anchorCtr="1">
                    <a:solidFill>
                      <a:schemeClr val="tx1"/>
                    </a:solidFill>
                  </a:tcPr>
                </a:tc>
                <a:tc>
                  <a:txBody>
                    <a:bodyPr/>
                    <a:lstStyle/>
                    <a:p>
                      <a:endParaRPr lang="en-US"/>
                    </a:p>
                  </a:txBody>
                  <a:tcPr anchor="ctr" anchorCtr="1">
                    <a:solidFill>
                      <a:schemeClr val="tx1"/>
                    </a:solidFill>
                  </a:tcPr>
                </a:tc>
                <a:tc>
                  <a:txBody>
                    <a:bodyPr/>
                    <a:lstStyle/>
                    <a:p>
                      <a:endParaRPr lang="en-US"/>
                    </a:p>
                  </a:txBody>
                  <a:tcPr anchor="ctr" anchorCtr="1">
                    <a:solidFill>
                      <a:schemeClr val="tx1"/>
                    </a:solidFill>
                  </a:tcPr>
                </a:tc>
                <a:tc>
                  <a:txBody>
                    <a:bodyPr/>
                    <a:lstStyle/>
                    <a:p>
                      <a:endParaRPr lang="en-US"/>
                    </a:p>
                  </a:txBody>
                  <a:tcPr anchor="ctr" anchorCtr="1">
                    <a:solidFill>
                      <a:schemeClr val="tx1"/>
                    </a:solidFill>
                  </a:tcPr>
                </a:tc>
                <a:tc>
                  <a:txBody>
                    <a:bodyPr/>
                    <a:lstStyle/>
                    <a:p>
                      <a:endParaRPr lang="en-US"/>
                    </a:p>
                  </a:txBody>
                  <a:tcPr anchor="ctr" anchorCtr="1">
                    <a:solidFill>
                      <a:schemeClr val="tx1"/>
                    </a:solidFill>
                  </a:tcPr>
                </a:tc>
                <a:tc>
                  <a:txBody>
                    <a:bodyPr/>
                    <a:lstStyle/>
                    <a:p>
                      <a:endParaRPr lang="en-US" dirty="0"/>
                    </a:p>
                  </a:txBody>
                  <a:tcPr anchor="ctr" anchorCtr="1">
                    <a:solidFill>
                      <a:schemeClr val="tx1"/>
                    </a:solidFill>
                  </a:tcPr>
                </a:tc>
                <a:tc>
                  <a:txBody>
                    <a:bodyPr/>
                    <a:lstStyle/>
                    <a:p>
                      <a:endParaRPr lang="en-US" dirty="0"/>
                    </a:p>
                  </a:txBody>
                  <a:tcPr anchor="ctr" anchorCtr="1">
                    <a:solidFill>
                      <a:schemeClr val="tx1"/>
                    </a:solidFill>
                  </a:tcPr>
                </a:tc>
              </a:tr>
              <a:tr h="345440">
                <a:tc>
                  <a:txBody>
                    <a:bodyPr/>
                    <a:lstStyle/>
                    <a:p>
                      <a:r>
                        <a:rPr lang="en-US" b="1" i="0" dirty="0" smtClean="0"/>
                        <a:t>G</a:t>
                      </a:r>
                      <a:endParaRPr lang="en-US" b="1" i="0" dirty="0"/>
                    </a:p>
                  </a:txBody>
                  <a:tcPr anchor="ctr" anchorCtr="1"/>
                </a:tc>
                <a:tc>
                  <a:txBody>
                    <a:bodyPr/>
                    <a:lstStyle/>
                    <a:p>
                      <a:endParaRPr lang="en-US" dirty="0"/>
                    </a:p>
                  </a:txBody>
                  <a:tcPr anchor="ctr" anchorCtr="1">
                    <a:solidFill>
                      <a:schemeClr val="tx1"/>
                    </a:solidFill>
                  </a:tcPr>
                </a:tc>
                <a:tc>
                  <a:txBody>
                    <a:bodyPr/>
                    <a:lstStyle/>
                    <a:p>
                      <a:endParaRPr lang="en-US" dirty="0"/>
                    </a:p>
                  </a:txBody>
                  <a:tcPr anchor="ctr" anchorCtr="1">
                    <a:solidFill>
                      <a:schemeClr val="tx1"/>
                    </a:solidFill>
                  </a:tcPr>
                </a:tc>
                <a:tc>
                  <a:txBody>
                    <a:bodyPr/>
                    <a:lstStyle/>
                    <a:p>
                      <a:endParaRPr lang="en-US" dirty="0"/>
                    </a:p>
                  </a:txBody>
                  <a:tcPr anchor="ctr" anchorCtr="1">
                    <a:solidFill>
                      <a:schemeClr val="tx1"/>
                    </a:solidFill>
                  </a:tcPr>
                </a:tc>
                <a:tc>
                  <a:txBody>
                    <a:bodyPr/>
                    <a:lstStyle/>
                    <a:p>
                      <a:endParaRPr lang="en-US"/>
                    </a:p>
                  </a:txBody>
                  <a:tcPr anchor="ctr" anchorCtr="1">
                    <a:solidFill>
                      <a:schemeClr val="tx1"/>
                    </a:solidFill>
                  </a:tcPr>
                </a:tc>
                <a:tc>
                  <a:txBody>
                    <a:bodyPr/>
                    <a:lstStyle/>
                    <a:p>
                      <a:endParaRPr lang="en-US"/>
                    </a:p>
                  </a:txBody>
                  <a:tcPr anchor="ctr" anchorCtr="1">
                    <a:solidFill>
                      <a:schemeClr val="tx1"/>
                    </a:solidFill>
                  </a:tcPr>
                </a:tc>
                <a:tc>
                  <a:txBody>
                    <a:bodyPr/>
                    <a:lstStyle/>
                    <a:p>
                      <a:endParaRPr lang="en-US"/>
                    </a:p>
                  </a:txBody>
                  <a:tcPr anchor="ctr" anchorCtr="1">
                    <a:solidFill>
                      <a:schemeClr val="tx1"/>
                    </a:solidFill>
                  </a:tcPr>
                </a:tc>
                <a:tc>
                  <a:txBody>
                    <a:bodyPr/>
                    <a:lstStyle/>
                    <a:p>
                      <a:endParaRPr lang="en-US" dirty="0"/>
                    </a:p>
                  </a:txBody>
                  <a:tcPr anchor="ctr" anchorCtr="1">
                    <a:solidFill>
                      <a:schemeClr val="tx1"/>
                    </a:solidFill>
                  </a:tcPr>
                </a:tc>
                <a:tc>
                  <a:txBody>
                    <a:bodyPr/>
                    <a:lstStyle/>
                    <a:p>
                      <a:r>
                        <a:rPr lang="en-US" dirty="0" smtClean="0"/>
                        <a:t>1</a:t>
                      </a:r>
                      <a:endParaRPr lang="en-US" dirty="0"/>
                    </a:p>
                  </a:txBody>
                  <a:tcPr anchor="ctr" anchorCtr="1"/>
                </a:tc>
              </a:tr>
              <a:tr h="345440">
                <a:tc>
                  <a:txBody>
                    <a:bodyPr/>
                    <a:lstStyle/>
                    <a:p>
                      <a:r>
                        <a:rPr lang="en-US" b="1" i="0" dirty="0" smtClean="0"/>
                        <a:t>F</a:t>
                      </a:r>
                      <a:endParaRPr lang="en-US" b="1" i="0" dirty="0"/>
                    </a:p>
                  </a:txBody>
                  <a:tcPr anchor="ctr" anchorCtr="1"/>
                </a:tc>
                <a:tc>
                  <a:txBody>
                    <a:bodyPr/>
                    <a:lstStyle/>
                    <a:p>
                      <a:endParaRPr lang="en-US"/>
                    </a:p>
                  </a:txBody>
                  <a:tcPr anchor="ctr" anchorCtr="1">
                    <a:solidFill>
                      <a:schemeClr val="tx1"/>
                    </a:solidFill>
                  </a:tcPr>
                </a:tc>
                <a:tc>
                  <a:txBody>
                    <a:bodyPr/>
                    <a:lstStyle/>
                    <a:p>
                      <a:endParaRPr lang="en-US" dirty="0"/>
                    </a:p>
                  </a:txBody>
                  <a:tcPr anchor="ctr" anchorCtr="1">
                    <a:solidFill>
                      <a:schemeClr val="tx1"/>
                    </a:solidFill>
                  </a:tcPr>
                </a:tc>
                <a:tc>
                  <a:txBody>
                    <a:bodyPr/>
                    <a:lstStyle/>
                    <a:p>
                      <a:endParaRPr lang="en-US"/>
                    </a:p>
                  </a:txBody>
                  <a:tcPr anchor="ctr" anchorCtr="1">
                    <a:solidFill>
                      <a:schemeClr val="tx1"/>
                    </a:solidFill>
                  </a:tcPr>
                </a:tc>
                <a:tc>
                  <a:txBody>
                    <a:bodyPr/>
                    <a:lstStyle/>
                    <a:p>
                      <a:endParaRPr lang="en-US"/>
                    </a:p>
                  </a:txBody>
                  <a:tcPr anchor="ctr" anchorCtr="1">
                    <a:solidFill>
                      <a:schemeClr val="tx1"/>
                    </a:solidFill>
                  </a:tcPr>
                </a:tc>
                <a:tc>
                  <a:txBody>
                    <a:bodyPr/>
                    <a:lstStyle/>
                    <a:p>
                      <a:endParaRPr lang="en-US" dirty="0"/>
                    </a:p>
                  </a:txBody>
                  <a:tcPr anchor="ctr" anchorCtr="1">
                    <a:solidFill>
                      <a:schemeClr val="tx1"/>
                    </a:solidFill>
                  </a:tcPr>
                </a:tc>
                <a:tc>
                  <a:txBody>
                    <a:bodyPr/>
                    <a:lstStyle/>
                    <a:p>
                      <a:endParaRPr lang="en-US" dirty="0"/>
                    </a:p>
                  </a:txBody>
                  <a:tcPr anchor="ctr" anchorCtr="1">
                    <a:solidFill>
                      <a:schemeClr val="tx1"/>
                    </a:solidFill>
                  </a:tcPr>
                </a:tc>
                <a:tc>
                  <a:txBody>
                    <a:bodyPr/>
                    <a:lstStyle/>
                    <a:p>
                      <a:r>
                        <a:rPr lang="en-US" dirty="0" smtClean="0"/>
                        <a:t>2</a:t>
                      </a:r>
                      <a:endParaRPr lang="en-US" dirty="0"/>
                    </a:p>
                  </a:txBody>
                  <a:tcPr anchor="ctr" anchorCtr="1"/>
                </a:tc>
                <a:tc>
                  <a:txBody>
                    <a:bodyPr/>
                    <a:lstStyle/>
                    <a:p>
                      <a:r>
                        <a:rPr lang="en-US" dirty="0" smtClean="0"/>
                        <a:t>3</a:t>
                      </a:r>
                      <a:endParaRPr lang="en-US" dirty="0"/>
                    </a:p>
                  </a:txBody>
                  <a:tcPr anchor="ctr" anchorCtr="1"/>
                </a:tc>
              </a:tr>
              <a:tr h="345440">
                <a:tc>
                  <a:txBody>
                    <a:bodyPr/>
                    <a:lstStyle/>
                    <a:p>
                      <a:r>
                        <a:rPr lang="en-US" b="1" i="0" dirty="0" smtClean="0"/>
                        <a:t>E</a:t>
                      </a:r>
                      <a:endParaRPr lang="en-US" b="1" i="0" dirty="0"/>
                    </a:p>
                  </a:txBody>
                  <a:tcPr anchor="ctr" anchorCtr="1"/>
                </a:tc>
                <a:tc>
                  <a:txBody>
                    <a:bodyPr/>
                    <a:lstStyle/>
                    <a:p>
                      <a:endParaRPr lang="en-US"/>
                    </a:p>
                  </a:txBody>
                  <a:tcPr anchor="ctr" anchorCtr="1">
                    <a:solidFill>
                      <a:schemeClr val="tx1"/>
                    </a:solidFill>
                  </a:tcPr>
                </a:tc>
                <a:tc>
                  <a:txBody>
                    <a:bodyPr/>
                    <a:lstStyle/>
                    <a:p>
                      <a:endParaRPr lang="en-US" dirty="0"/>
                    </a:p>
                  </a:txBody>
                  <a:tcPr anchor="ctr" anchorCtr="1">
                    <a:solidFill>
                      <a:schemeClr val="tx1"/>
                    </a:solidFill>
                  </a:tcPr>
                </a:tc>
                <a:tc>
                  <a:txBody>
                    <a:bodyPr/>
                    <a:lstStyle/>
                    <a:p>
                      <a:endParaRPr lang="en-US"/>
                    </a:p>
                  </a:txBody>
                  <a:tcPr anchor="ctr" anchorCtr="1">
                    <a:solidFill>
                      <a:schemeClr val="tx1"/>
                    </a:solidFill>
                  </a:tcPr>
                </a:tc>
                <a:tc>
                  <a:txBody>
                    <a:bodyPr/>
                    <a:lstStyle/>
                    <a:p>
                      <a:endParaRPr lang="en-US" dirty="0"/>
                    </a:p>
                  </a:txBody>
                  <a:tcPr anchor="ctr" anchorCtr="1">
                    <a:solidFill>
                      <a:schemeClr val="tx1"/>
                    </a:solidFill>
                  </a:tcPr>
                </a:tc>
                <a:tc>
                  <a:txBody>
                    <a:bodyPr/>
                    <a:lstStyle/>
                    <a:p>
                      <a:endParaRPr lang="en-US" dirty="0"/>
                    </a:p>
                  </a:txBody>
                  <a:tcPr anchor="ctr" anchorCtr="1">
                    <a:solidFill>
                      <a:schemeClr val="tx1"/>
                    </a:solidFill>
                  </a:tcPr>
                </a:tc>
                <a:tc>
                  <a:txBody>
                    <a:bodyPr/>
                    <a:lstStyle/>
                    <a:p>
                      <a:r>
                        <a:rPr lang="en-US" dirty="0" smtClean="0"/>
                        <a:t>1</a:t>
                      </a:r>
                      <a:endParaRPr lang="en-US" dirty="0"/>
                    </a:p>
                  </a:txBody>
                  <a:tcPr anchor="ctr" anchorCtr="1"/>
                </a:tc>
                <a:tc>
                  <a:txBody>
                    <a:bodyPr/>
                    <a:lstStyle/>
                    <a:p>
                      <a:r>
                        <a:rPr lang="en-US" dirty="0" smtClean="0"/>
                        <a:t>3</a:t>
                      </a:r>
                      <a:endParaRPr lang="en-US" dirty="0"/>
                    </a:p>
                  </a:txBody>
                  <a:tcPr anchor="ctr" anchorCtr="1"/>
                </a:tc>
                <a:tc>
                  <a:txBody>
                    <a:bodyPr/>
                    <a:lstStyle/>
                    <a:p>
                      <a:endParaRPr lang="en-US" dirty="0"/>
                    </a:p>
                  </a:txBody>
                  <a:tcPr anchor="ctr" anchorCtr="1"/>
                </a:tc>
              </a:tr>
              <a:tr h="345440">
                <a:tc>
                  <a:txBody>
                    <a:bodyPr/>
                    <a:lstStyle/>
                    <a:p>
                      <a:r>
                        <a:rPr lang="en-US" b="1" i="0" dirty="0" smtClean="0"/>
                        <a:t>D</a:t>
                      </a:r>
                      <a:endParaRPr lang="en-US" b="1" i="0" dirty="0"/>
                    </a:p>
                  </a:txBody>
                  <a:tcPr anchor="ctr" anchorCtr="1"/>
                </a:tc>
                <a:tc>
                  <a:txBody>
                    <a:bodyPr/>
                    <a:lstStyle/>
                    <a:p>
                      <a:endParaRPr lang="en-US"/>
                    </a:p>
                  </a:txBody>
                  <a:tcPr anchor="ctr" anchorCtr="1">
                    <a:solidFill>
                      <a:schemeClr val="tx1"/>
                    </a:solidFill>
                  </a:tcPr>
                </a:tc>
                <a:tc>
                  <a:txBody>
                    <a:bodyPr/>
                    <a:lstStyle/>
                    <a:p>
                      <a:endParaRPr lang="en-US"/>
                    </a:p>
                  </a:txBody>
                  <a:tcPr anchor="ctr" anchorCtr="1">
                    <a:solidFill>
                      <a:schemeClr val="tx1"/>
                    </a:solidFill>
                  </a:tcPr>
                </a:tc>
                <a:tc>
                  <a:txBody>
                    <a:bodyPr/>
                    <a:lstStyle/>
                    <a:p>
                      <a:endParaRPr lang="en-US" dirty="0"/>
                    </a:p>
                  </a:txBody>
                  <a:tcPr anchor="ctr" anchorCtr="1">
                    <a:solidFill>
                      <a:schemeClr val="tx1"/>
                    </a:solidFill>
                  </a:tcPr>
                </a:tc>
                <a:tc>
                  <a:txBody>
                    <a:bodyPr/>
                    <a:lstStyle/>
                    <a:p>
                      <a:endParaRPr lang="en-US" dirty="0"/>
                    </a:p>
                  </a:txBody>
                  <a:tcPr anchor="ctr" anchorCtr="1">
                    <a:solidFill>
                      <a:schemeClr val="tx1"/>
                    </a:solidFill>
                  </a:tcPr>
                </a:tc>
                <a:tc>
                  <a:txBody>
                    <a:bodyPr/>
                    <a:lstStyle/>
                    <a:p>
                      <a:r>
                        <a:rPr lang="en-US" dirty="0" smtClean="0"/>
                        <a:t>2</a:t>
                      </a:r>
                      <a:endParaRPr lang="en-US" dirty="0"/>
                    </a:p>
                  </a:txBody>
                  <a:tcPr anchor="ctr" anchorCtr="1"/>
                </a:tc>
                <a:tc>
                  <a:txBody>
                    <a:bodyPr/>
                    <a:lstStyle/>
                    <a:p>
                      <a:endParaRPr lang="en-US" dirty="0"/>
                    </a:p>
                  </a:txBody>
                  <a:tcPr anchor="ctr" anchorCtr="1"/>
                </a:tc>
                <a:tc>
                  <a:txBody>
                    <a:bodyPr/>
                    <a:lstStyle/>
                    <a:p>
                      <a:endParaRPr lang="en-US" dirty="0"/>
                    </a:p>
                  </a:txBody>
                  <a:tcPr anchor="ctr" anchorCtr="1"/>
                </a:tc>
                <a:tc>
                  <a:txBody>
                    <a:bodyPr/>
                    <a:lstStyle/>
                    <a:p>
                      <a:endParaRPr lang="en-US" dirty="0"/>
                    </a:p>
                  </a:txBody>
                  <a:tcPr anchor="ctr" anchorCtr="1"/>
                </a:tc>
              </a:tr>
              <a:tr h="345440">
                <a:tc>
                  <a:txBody>
                    <a:bodyPr/>
                    <a:lstStyle/>
                    <a:p>
                      <a:r>
                        <a:rPr lang="en-US" b="1" i="0" dirty="0" smtClean="0"/>
                        <a:t>C</a:t>
                      </a:r>
                      <a:endParaRPr lang="en-US" b="1" i="0" dirty="0"/>
                    </a:p>
                  </a:txBody>
                  <a:tcPr anchor="ctr" anchorCtr="1"/>
                </a:tc>
                <a:tc>
                  <a:txBody>
                    <a:bodyPr/>
                    <a:lstStyle/>
                    <a:p>
                      <a:endParaRPr lang="en-US" dirty="0"/>
                    </a:p>
                  </a:txBody>
                  <a:tcPr anchor="ctr" anchorCtr="1">
                    <a:solidFill>
                      <a:schemeClr val="tx1"/>
                    </a:solidFill>
                  </a:tcPr>
                </a:tc>
                <a:tc>
                  <a:txBody>
                    <a:bodyPr/>
                    <a:lstStyle/>
                    <a:p>
                      <a:endParaRPr lang="en-US" dirty="0"/>
                    </a:p>
                  </a:txBody>
                  <a:tcPr anchor="ctr" anchorCtr="1">
                    <a:solidFill>
                      <a:schemeClr val="tx1"/>
                    </a:solidFill>
                  </a:tcPr>
                </a:tc>
                <a:tc>
                  <a:txBody>
                    <a:bodyPr/>
                    <a:lstStyle/>
                    <a:p>
                      <a:endParaRPr lang="en-US" dirty="0"/>
                    </a:p>
                  </a:txBody>
                  <a:tcPr anchor="ctr" anchorCtr="1">
                    <a:solidFill>
                      <a:schemeClr val="tx1"/>
                    </a:solidFill>
                  </a:tcPr>
                </a:tc>
                <a:tc>
                  <a:txBody>
                    <a:bodyPr/>
                    <a:lstStyle/>
                    <a:p>
                      <a:r>
                        <a:rPr lang="en-US" dirty="0" smtClean="0"/>
                        <a:t>1</a:t>
                      </a:r>
                      <a:endParaRPr lang="en-US" dirty="0"/>
                    </a:p>
                  </a:txBody>
                  <a:tcPr anchor="ctr" anchorCtr="1"/>
                </a:tc>
                <a:tc>
                  <a:txBody>
                    <a:bodyPr/>
                    <a:lstStyle/>
                    <a:p>
                      <a:endParaRPr lang="en-US" dirty="0"/>
                    </a:p>
                  </a:txBody>
                  <a:tcPr anchor="ctr" anchorCtr="1"/>
                </a:tc>
                <a:tc>
                  <a:txBody>
                    <a:bodyPr/>
                    <a:lstStyle/>
                    <a:p>
                      <a:endParaRPr lang="en-US" dirty="0"/>
                    </a:p>
                  </a:txBody>
                  <a:tcPr anchor="ctr" anchorCtr="1"/>
                </a:tc>
                <a:tc>
                  <a:txBody>
                    <a:bodyPr/>
                    <a:lstStyle/>
                    <a:p>
                      <a:endParaRPr lang="en-US" dirty="0"/>
                    </a:p>
                  </a:txBody>
                  <a:tcPr anchor="ctr" anchorCtr="1"/>
                </a:tc>
                <a:tc>
                  <a:txBody>
                    <a:bodyPr/>
                    <a:lstStyle/>
                    <a:p>
                      <a:endParaRPr lang="en-US" dirty="0"/>
                    </a:p>
                  </a:txBody>
                  <a:tcPr anchor="ctr" anchorCtr="1"/>
                </a:tc>
              </a:tr>
              <a:tr h="345440">
                <a:tc>
                  <a:txBody>
                    <a:bodyPr/>
                    <a:lstStyle/>
                    <a:p>
                      <a:r>
                        <a:rPr lang="en-US" b="1" i="0" dirty="0" smtClean="0"/>
                        <a:t>B</a:t>
                      </a:r>
                      <a:endParaRPr lang="en-US" b="1" i="0" dirty="0"/>
                    </a:p>
                  </a:txBody>
                  <a:tcPr anchor="ctr" anchorCtr="1"/>
                </a:tc>
                <a:tc>
                  <a:txBody>
                    <a:bodyPr/>
                    <a:lstStyle/>
                    <a:p>
                      <a:endParaRPr lang="en-US" dirty="0"/>
                    </a:p>
                  </a:txBody>
                  <a:tcPr anchor="ctr" anchorCtr="1">
                    <a:solidFill>
                      <a:schemeClr val="tx1"/>
                    </a:solidFill>
                  </a:tcPr>
                </a:tc>
                <a:tc>
                  <a:txBody>
                    <a:bodyPr/>
                    <a:lstStyle/>
                    <a:p>
                      <a:endParaRPr lang="en-US" dirty="0"/>
                    </a:p>
                  </a:txBody>
                  <a:tcPr anchor="ctr" anchorCtr="1">
                    <a:solidFill>
                      <a:schemeClr val="tx1"/>
                    </a:solidFill>
                  </a:tcPr>
                </a:tc>
                <a:tc>
                  <a:txBody>
                    <a:bodyPr/>
                    <a:lstStyle/>
                    <a:p>
                      <a:r>
                        <a:rPr lang="en-US" dirty="0" smtClean="0"/>
                        <a:t>2</a:t>
                      </a:r>
                      <a:endParaRPr lang="en-US" dirty="0"/>
                    </a:p>
                  </a:txBody>
                  <a:tcPr anchor="ctr" anchorCtr="1"/>
                </a:tc>
                <a:tc>
                  <a:txBody>
                    <a:bodyPr/>
                    <a:lstStyle/>
                    <a:p>
                      <a:r>
                        <a:rPr lang="en-US" dirty="0" smtClean="0"/>
                        <a:t>3</a:t>
                      </a:r>
                      <a:endParaRPr lang="en-US" dirty="0"/>
                    </a:p>
                  </a:txBody>
                  <a:tcPr anchor="ctr" anchorCtr="1"/>
                </a:tc>
                <a:tc>
                  <a:txBody>
                    <a:bodyPr/>
                    <a:lstStyle/>
                    <a:p>
                      <a:endParaRPr lang="en-US" dirty="0"/>
                    </a:p>
                  </a:txBody>
                  <a:tcPr anchor="ctr" anchorCtr="1"/>
                </a:tc>
                <a:tc>
                  <a:txBody>
                    <a:bodyPr/>
                    <a:lstStyle/>
                    <a:p>
                      <a:endParaRPr lang="en-US" dirty="0"/>
                    </a:p>
                  </a:txBody>
                  <a:tcPr anchor="ctr" anchorCtr="1"/>
                </a:tc>
                <a:tc>
                  <a:txBody>
                    <a:bodyPr/>
                    <a:lstStyle/>
                    <a:p>
                      <a:endParaRPr lang="en-US" dirty="0"/>
                    </a:p>
                  </a:txBody>
                  <a:tcPr anchor="ctr" anchorCtr="1"/>
                </a:tc>
                <a:tc>
                  <a:txBody>
                    <a:bodyPr/>
                    <a:lstStyle/>
                    <a:p>
                      <a:endParaRPr lang="en-US" dirty="0"/>
                    </a:p>
                  </a:txBody>
                  <a:tcPr anchor="ctr" anchorCtr="1"/>
                </a:tc>
              </a:tr>
              <a:tr h="345440">
                <a:tc>
                  <a:txBody>
                    <a:bodyPr/>
                    <a:lstStyle/>
                    <a:p>
                      <a:r>
                        <a:rPr lang="en-US" b="1" i="0" dirty="0" smtClean="0"/>
                        <a:t>A</a:t>
                      </a:r>
                      <a:endParaRPr lang="en-US" b="1" i="0" dirty="0"/>
                    </a:p>
                  </a:txBody>
                  <a:tcPr anchor="ctr" anchorCtr="1"/>
                </a:tc>
                <a:tc>
                  <a:txBody>
                    <a:bodyPr/>
                    <a:lstStyle/>
                    <a:p>
                      <a:endParaRPr lang="en-US" dirty="0"/>
                    </a:p>
                  </a:txBody>
                  <a:tcPr anchor="ctr" anchorCtr="1">
                    <a:solidFill>
                      <a:schemeClr val="tx1"/>
                    </a:solidFill>
                  </a:tcPr>
                </a:tc>
                <a:tc>
                  <a:txBody>
                    <a:bodyPr/>
                    <a:lstStyle/>
                    <a:p>
                      <a:r>
                        <a:rPr lang="en-US" dirty="0" smtClean="0"/>
                        <a:t>1</a:t>
                      </a:r>
                      <a:endParaRPr lang="en-US" dirty="0"/>
                    </a:p>
                  </a:txBody>
                  <a:tcPr anchor="ctr" anchorCtr="1"/>
                </a:tc>
                <a:tc>
                  <a:txBody>
                    <a:bodyPr/>
                    <a:lstStyle/>
                    <a:p>
                      <a:r>
                        <a:rPr lang="en-US" dirty="0" smtClean="0"/>
                        <a:t>3</a:t>
                      </a:r>
                      <a:endParaRPr lang="en-US" dirty="0"/>
                    </a:p>
                  </a:txBody>
                  <a:tcPr anchor="ctr" anchorCtr="1"/>
                </a:tc>
                <a:tc>
                  <a:txBody>
                    <a:bodyPr/>
                    <a:lstStyle/>
                    <a:p>
                      <a:endParaRPr lang="en-US" dirty="0"/>
                    </a:p>
                  </a:txBody>
                  <a:tcPr anchor="ctr" anchorCtr="1"/>
                </a:tc>
                <a:tc>
                  <a:txBody>
                    <a:bodyPr/>
                    <a:lstStyle/>
                    <a:p>
                      <a:endParaRPr lang="en-US" dirty="0"/>
                    </a:p>
                  </a:txBody>
                  <a:tcPr anchor="ctr" anchorCtr="1"/>
                </a:tc>
                <a:tc>
                  <a:txBody>
                    <a:bodyPr/>
                    <a:lstStyle/>
                    <a:p>
                      <a:endParaRPr lang="en-US" dirty="0"/>
                    </a:p>
                  </a:txBody>
                  <a:tcPr anchor="ctr" anchorCtr="1"/>
                </a:tc>
                <a:tc>
                  <a:txBody>
                    <a:bodyPr/>
                    <a:lstStyle/>
                    <a:p>
                      <a:endParaRPr lang="en-US" dirty="0"/>
                    </a:p>
                  </a:txBody>
                  <a:tcPr anchor="ctr" anchorCtr="1"/>
                </a:tc>
                <a:tc>
                  <a:txBody>
                    <a:bodyPr/>
                    <a:lstStyle/>
                    <a:p>
                      <a:r>
                        <a:rPr lang="en-US" dirty="0" smtClean="0"/>
                        <a:t>2</a:t>
                      </a:r>
                      <a:endParaRPr lang="en-US" dirty="0"/>
                    </a:p>
                  </a:txBody>
                  <a:tcPr anchor="ctr" anchorCtr="1"/>
                </a:tc>
              </a:tr>
              <a:tr h="345440">
                <a:tc>
                  <a:txBody>
                    <a:bodyPr/>
                    <a:lstStyle/>
                    <a:p>
                      <a:endParaRPr lang="en-US"/>
                    </a:p>
                  </a:txBody>
                  <a:tcPr anchor="ctr" anchorCtr="1"/>
                </a:tc>
                <a:tc>
                  <a:txBody>
                    <a:bodyPr/>
                    <a:lstStyle/>
                    <a:p>
                      <a:r>
                        <a:rPr lang="en-US" b="1" i="0" dirty="0" smtClean="0"/>
                        <a:t>A</a:t>
                      </a:r>
                      <a:endParaRPr lang="en-US" b="1" i="0" dirty="0"/>
                    </a:p>
                  </a:txBody>
                  <a:tcPr anchor="ctr" anchorCtr="1"/>
                </a:tc>
                <a:tc>
                  <a:txBody>
                    <a:bodyPr/>
                    <a:lstStyle/>
                    <a:p>
                      <a:r>
                        <a:rPr lang="en-US" b="1" i="0" dirty="0" smtClean="0"/>
                        <a:t>B</a:t>
                      </a:r>
                      <a:endParaRPr lang="en-US" b="1" i="0" dirty="0"/>
                    </a:p>
                  </a:txBody>
                  <a:tcPr anchor="ctr" anchorCtr="1"/>
                </a:tc>
                <a:tc>
                  <a:txBody>
                    <a:bodyPr/>
                    <a:lstStyle/>
                    <a:p>
                      <a:r>
                        <a:rPr lang="en-US" b="1" i="0" dirty="0" smtClean="0"/>
                        <a:t>C</a:t>
                      </a:r>
                      <a:endParaRPr lang="en-US" b="1" i="0" dirty="0"/>
                    </a:p>
                  </a:txBody>
                  <a:tcPr anchor="ctr" anchorCtr="1"/>
                </a:tc>
                <a:tc>
                  <a:txBody>
                    <a:bodyPr/>
                    <a:lstStyle/>
                    <a:p>
                      <a:r>
                        <a:rPr lang="en-US" b="1" i="0" dirty="0" smtClean="0"/>
                        <a:t>D</a:t>
                      </a:r>
                      <a:endParaRPr lang="en-US" b="1" i="0" dirty="0"/>
                    </a:p>
                  </a:txBody>
                  <a:tcPr anchor="ctr" anchorCtr="1"/>
                </a:tc>
                <a:tc>
                  <a:txBody>
                    <a:bodyPr/>
                    <a:lstStyle/>
                    <a:p>
                      <a:r>
                        <a:rPr lang="en-US" b="1" i="0" dirty="0" smtClean="0"/>
                        <a:t>E</a:t>
                      </a:r>
                      <a:endParaRPr lang="en-US" b="1" i="0" dirty="0"/>
                    </a:p>
                  </a:txBody>
                  <a:tcPr anchor="ctr" anchorCtr="1"/>
                </a:tc>
                <a:tc>
                  <a:txBody>
                    <a:bodyPr/>
                    <a:lstStyle/>
                    <a:p>
                      <a:r>
                        <a:rPr lang="en-US" b="1" i="0" dirty="0" smtClean="0"/>
                        <a:t>F</a:t>
                      </a:r>
                      <a:endParaRPr lang="en-US" b="1" i="0" dirty="0"/>
                    </a:p>
                  </a:txBody>
                  <a:tcPr anchor="ctr" anchorCtr="1"/>
                </a:tc>
                <a:tc>
                  <a:txBody>
                    <a:bodyPr/>
                    <a:lstStyle/>
                    <a:p>
                      <a:r>
                        <a:rPr lang="en-US" b="1" i="0" dirty="0" smtClean="0"/>
                        <a:t>G</a:t>
                      </a:r>
                      <a:endParaRPr lang="en-US" b="1" i="0" dirty="0"/>
                    </a:p>
                  </a:txBody>
                  <a:tcPr anchor="ctr" anchorCtr="1"/>
                </a:tc>
                <a:tc>
                  <a:txBody>
                    <a:bodyPr/>
                    <a:lstStyle/>
                    <a:p>
                      <a:r>
                        <a:rPr lang="en-US" b="1" i="0" dirty="0" smtClean="0"/>
                        <a:t>H</a:t>
                      </a:r>
                      <a:endParaRPr lang="en-US" b="1" i="0" dirty="0"/>
                    </a:p>
                  </a:txBody>
                  <a:tcPr anchor="ctr" anchorCtr="1"/>
                </a:tc>
              </a:tr>
            </a:tbl>
          </a:graphicData>
        </a:graphic>
      </p:graphicFrame>
      <p:pic>
        <p:nvPicPr>
          <p:cNvPr id="6" name="Picture 5" descr="IMG_0272.JPG"/>
          <p:cNvPicPr>
            <a:picLocks noChangeAspect="1"/>
          </p:cNvPicPr>
          <p:nvPr/>
        </p:nvPicPr>
        <p:blipFill rotWithShape="1">
          <a:blip r:embed="rId2">
            <a:extLst>
              <a:ext uri="{28A0092B-C50C-407E-A947-70E740481C1C}">
                <a14:useLocalDpi xmlns:a14="http://schemas.microsoft.com/office/drawing/2010/main" val="0"/>
              </a:ext>
            </a:extLst>
          </a:blip>
          <a:srcRect t="22833" b="-22833"/>
          <a:stretch/>
        </p:blipFill>
        <p:spPr>
          <a:xfrm>
            <a:off x="1043608" y="4122458"/>
            <a:ext cx="3203848" cy="2402886"/>
          </a:xfrm>
          <a:prstGeom prst="rect">
            <a:avLst/>
          </a:prstGeom>
        </p:spPr>
      </p:pic>
    </p:spTree>
    <p:extLst>
      <p:ext uri="{BB962C8B-B14F-4D97-AF65-F5344CB8AC3E}">
        <p14:creationId xmlns:p14="http://schemas.microsoft.com/office/powerpoint/2010/main" val="199209903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Pairing Styles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95107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Styles</a:t>
            </a:r>
            <a:endParaRPr lang="en-US" dirty="0"/>
          </a:p>
        </p:txBody>
      </p:sp>
      <p:sp>
        <p:nvSpPr>
          <p:cNvPr id="3" name="Content Placeholder 2"/>
          <p:cNvSpPr>
            <a:spLocks noGrp="1"/>
          </p:cNvSpPr>
          <p:nvPr>
            <p:ph idx="1"/>
          </p:nvPr>
        </p:nvSpPr>
        <p:spPr/>
        <p:txBody>
          <a:bodyPr/>
          <a:lstStyle/>
          <a:p>
            <a:pPr marL="0" lvl="0" indent="0">
              <a:buNone/>
            </a:pPr>
            <a:r>
              <a:rPr lang="en-US" b="1" dirty="0"/>
              <a:t>Driver &amp; </a:t>
            </a:r>
            <a:r>
              <a:rPr lang="en-US" b="1" dirty="0" smtClean="0"/>
              <a:t>Navigator</a:t>
            </a:r>
          </a:p>
          <a:p>
            <a:pPr marL="636588" lvl="1" indent="-236538"/>
            <a:r>
              <a:rPr lang="en-US" dirty="0"/>
              <a:t>Driver works tactically, Navigator works strategically</a:t>
            </a:r>
          </a:p>
          <a:p>
            <a:pPr marL="636588" lvl="1" indent="-236538"/>
            <a:r>
              <a:rPr lang="en-US" dirty="0"/>
              <a:t>Easiest to start with</a:t>
            </a:r>
          </a:p>
          <a:p>
            <a:pPr marL="636588" lvl="1" indent="-236538"/>
            <a:r>
              <a:rPr lang="en-US" dirty="0"/>
              <a:t>Roles should be swapped as frequently as possible</a:t>
            </a:r>
          </a:p>
          <a:p>
            <a:pPr lvl="0"/>
            <a:endParaRPr lang="en-US" b="1" dirty="0"/>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26</a:t>
            </a:fld>
            <a:endParaRPr lang="en-US" sz="1000"/>
          </a:p>
        </p:txBody>
      </p:sp>
    </p:spTree>
    <p:extLst>
      <p:ext uri="{BB962C8B-B14F-4D97-AF65-F5344CB8AC3E}">
        <p14:creationId xmlns:p14="http://schemas.microsoft.com/office/powerpoint/2010/main" val="38036588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Styles</a:t>
            </a:r>
            <a:endParaRPr lang="en-US" dirty="0"/>
          </a:p>
        </p:txBody>
      </p:sp>
      <p:sp>
        <p:nvSpPr>
          <p:cNvPr id="3" name="Content Placeholder 2"/>
          <p:cNvSpPr>
            <a:spLocks noGrp="1"/>
          </p:cNvSpPr>
          <p:nvPr>
            <p:ph idx="1"/>
          </p:nvPr>
        </p:nvSpPr>
        <p:spPr/>
        <p:txBody>
          <a:bodyPr/>
          <a:lstStyle/>
          <a:p>
            <a:pPr marL="0" indent="0">
              <a:buNone/>
            </a:pPr>
            <a:r>
              <a:rPr lang="en-US" dirty="0" smtClean="0"/>
              <a:t>Ping-Pong</a:t>
            </a:r>
          </a:p>
          <a:p>
            <a:pPr marL="636588" lvl="1" indent="-236538"/>
            <a:r>
              <a:rPr lang="en-US" dirty="0"/>
              <a:t>'A' writes a test, 'B' makes it green.</a:t>
            </a:r>
          </a:p>
          <a:p>
            <a:pPr marL="636588" lvl="1" indent="-236538"/>
            <a:r>
              <a:rPr lang="en-US" dirty="0"/>
              <a:t>Next 'B' writes the test, 'A' makes it green</a:t>
            </a:r>
          </a:p>
          <a:p>
            <a:pPr marL="636588" lvl="1" indent="-236538"/>
            <a:r>
              <a:rPr lang="en-US" dirty="0"/>
              <a:t>A mix of Pairing and Test Driven Development (TDD)</a:t>
            </a:r>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27</a:t>
            </a:fld>
            <a:endParaRPr lang="en-US" sz="1000"/>
          </a:p>
        </p:txBody>
      </p:sp>
    </p:spTree>
    <p:extLst>
      <p:ext uri="{BB962C8B-B14F-4D97-AF65-F5344CB8AC3E}">
        <p14:creationId xmlns:p14="http://schemas.microsoft.com/office/powerpoint/2010/main" val="41827233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Styles</a:t>
            </a:r>
            <a:endParaRPr lang="en-US" dirty="0"/>
          </a:p>
        </p:txBody>
      </p:sp>
      <p:sp>
        <p:nvSpPr>
          <p:cNvPr id="3" name="Content Placeholder 2"/>
          <p:cNvSpPr>
            <a:spLocks noGrp="1"/>
          </p:cNvSpPr>
          <p:nvPr>
            <p:ph idx="1"/>
          </p:nvPr>
        </p:nvSpPr>
        <p:spPr/>
        <p:txBody>
          <a:bodyPr/>
          <a:lstStyle/>
          <a:p>
            <a:pPr marL="0" indent="0">
              <a:buNone/>
            </a:pPr>
            <a:r>
              <a:rPr lang="en-US" dirty="0" smtClean="0"/>
              <a:t>Ball &amp; Board</a:t>
            </a:r>
          </a:p>
          <a:p>
            <a:pPr marL="636588" lvl="1" indent="-236538"/>
            <a:r>
              <a:rPr lang="en-US" sz="2000" dirty="0"/>
              <a:t>Advanced pairing technique</a:t>
            </a:r>
          </a:p>
          <a:p>
            <a:pPr marL="636588" lvl="1" indent="-236538"/>
            <a:r>
              <a:rPr lang="en-US" sz="2000" dirty="0"/>
              <a:t>One person controls the mouse (The Ball)</a:t>
            </a:r>
          </a:p>
          <a:p>
            <a:pPr marL="636588" lvl="1" indent="-236538"/>
            <a:r>
              <a:rPr lang="en-US" sz="2000" dirty="0"/>
              <a:t>The other person controls the keyboard (The Board)</a:t>
            </a:r>
          </a:p>
          <a:p>
            <a:pPr marL="636588" lvl="1" indent="-236538"/>
            <a:r>
              <a:rPr lang="en-US" sz="2000" dirty="0"/>
              <a:t>Useful for forcing yourself to learn keyboard shortcuts</a:t>
            </a:r>
          </a:p>
          <a:p>
            <a:pPr marL="1093788" lvl="2" indent="-236538"/>
            <a:r>
              <a:rPr lang="en-US" dirty="0"/>
              <a:t>You either learn them, or have to ask the Ball to do things for you</a:t>
            </a:r>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28</a:t>
            </a:fld>
            <a:endParaRPr lang="en-US" sz="1000"/>
          </a:p>
        </p:txBody>
      </p:sp>
    </p:spTree>
    <p:extLst>
      <p:ext uri="{BB962C8B-B14F-4D97-AF65-F5344CB8AC3E}">
        <p14:creationId xmlns:p14="http://schemas.microsoft.com/office/powerpoint/2010/main" val="341126698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Pairing Demo</a:t>
            </a:r>
            <a:endParaRPr lang="en-US" dirty="0"/>
          </a:p>
        </p:txBody>
      </p:sp>
    </p:spTree>
    <p:extLst>
      <p:ext uri="{BB962C8B-B14F-4D97-AF65-F5344CB8AC3E}">
        <p14:creationId xmlns:p14="http://schemas.microsoft.com/office/powerpoint/2010/main" val="28996238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We?</a:t>
            </a:r>
            <a:endParaRPr lang="en-US" dirty="0"/>
          </a:p>
        </p:txBody>
      </p:sp>
      <p:sp>
        <p:nvSpPr>
          <p:cNvPr id="3" name="Content Placeholder 2"/>
          <p:cNvSpPr>
            <a:spLocks noGrp="1"/>
          </p:cNvSpPr>
          <p:nvPr>
            <p:ph idx="1"/>
          </p:nvPr>
        </p:nvSpPr>
        <p:spPr>
          <a:xfrm>
            <a:off x="381000" y="1295400"/>
            <a:ext cx="8229600" cy="2171392"/>
          </a:xfrm>
        </p:spPr>
        <p:txBody>
          <a:bodyPr>
            <a:normAutofit lnSpcReduction="10000"/>
          </a:bodyPr>
          <a:lstStyle/>
          <a:p>
            <a:pPr marL="0" indent="0" algn="ctr">
              <a:buNone/>
            </a:pPr>
            <a:endParaRPr lang="fr-FR" dirty="0" smtClean="0"/>
          </a:p>
          <a:p>
            <a:pPr marL="0" indent="0" algn="ctr">
              <a:buNone/>
            </a:pPr>
            <a:endParaRPr lang="fr-FR" dirty="0"/>
          </a:p>
          <a:p>
            <a:pPr marL="0" indent="0" algn="ctr">
              <a:buNone/>
            </a:pPr>
            <a:endParaRPr lang="fr-FR" dirty="0" smtClean="0"/>
          </a:p>
          <a:p>
            <a:pPr marL="0" indent="0" algn="ctr">
              <a:buNone/>
            </a:pPr>
            <a:r>
              <a:rPr lang="fr-FR" dirty="0" smtClean="0"/>
              <a:t>Luca, Kelley and Vlad</a:t>
            </a:r>
            <a:endParaRPr lang="fr-FR" dirty="0"/>
          </a:p>
        </p:txBody>
      </p:sp>
      <p:cxnSp>
        <p:nvCxnSpPr>
          <p:cNvPr id="6" name="Straight Connector 5"/>
          <p:cNvCxnSpPr/>
          <p:nvPr/>
        </p:nvCxnSpPr>
        <p:spPr bwMode="auto">
          <a:xfrm flipV="1">
            <a:off x="381000" y="3406325"/>
            <a:ext cx="8240894" cy="60467"/>
          </a:xfrm>
          <a:prstGeom prst="line">
            <a:avLst/>
          </a:prstGeom>
          <a:noFill/>
          <a:ln w="9525" cap="flat" cmpd="sng" algn="ctr">
            <a:noFill/>
            <a:prstDash val="solid"/>
            <a:round/>
            <a:headEnd type="none" w="med" len="med"/>
            <a:tailEnd type="none" w="med" len="med"/>
          </a:ln>
          <a:effectLst/>
        </p:spPr>
      </p:cxnSp>
      <p:sp>
        <p:nvSpPr>
          <p:cNvPr id="7" name="Content Placeholder 2"/>
          <p:cNvSpPr txBox="1">
            <a:spLocks/>
          </p:cNvSpPr>
          <p:nvPr/>
        </p:nvSpPr>
        <p:spPr>
          <a:xfrm>
            <a:off x="457200" y="3773889"/>
            <a:ext cx="8229600" cy="217139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endParaRPr lang="fr-FR" dirty="0" smtClean="0"/>
          </a:p>
        </p:txBody>
      </p:sp>
    </p:spTree>
    <p:extLst>
      <p:ext uri="{BB962C8B-B14F-4D97-AF65-F5344CB8AC3E}">
        <p14:creationId xmlns:p14="http://schemas.microsoft.com/office/powerpoint/2010/main" val="1377204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#9</a:t>
            </a:r>
            <a:endParaRPr lang="en-US" dirty="0"/>
          </a:p>
        </p:txBody>
      </p:sp>
      <p:sp>
        <p:nvSpPr>
          <p:cNvPr id="3" name="Content Placeholder 2"/>
          <p:cNvSpPr>
            <a:spLocks noGrp="1"/>
          </p:cNvSpPr>
          <p:nvPr>
            <p:ph idx="1"/>
          </p:nvPr>
        </p:nvSpPr>
        <p:spPr/>
        <p:txBody>
          <a:bodyPr/>
          <a:lstStyle/>
          <a:p>
            <a:pPr>
              <a:buNone/>
            </a:pPr>
            <a:r>
              <a:rPr lang="en-US" dirty="0"/>
              <a:t>As a customer</a:t>
            </a:r>
          </a:p>
          <a:p>
            <a:pPr>
              <a:buNone/>
            </a:pPr>
            <a:endParaRPr lang="en-US" dirty="0"/>
          </a:p>
          <a:p>
            <a:pPr>
              <a:buNone/>
            </a:pPr>
            <a:r>
              <a:rPr lang="en-US" dirty="0"/>
              <a:t>I want to see my </a:t>
            </a:r>
            <a:r>
              <a:rPr lang="en-US" dirty="0" smtClean="0"/>
              <a:t>frequent </a:t>
            </a:r>
            <a:r>
              <a:rPr lang="en-US" dirty="0"/>
              <a:t>renter </a:t>
            </a:r>
            <a:r>
              <a:rPr lang="en-US" dirty="0" smtClean="0"/>
              <a:t>points for this order in the Transaction History</a:t>
            </a:r>
            <a:endParaRPr lang="en-US" dirty="0"/>
          </a:p>
          <a:p>
            <a:pPr>
              <a:buNone/>
            </a:pPr>
            <a:endParaRPr lang="en-US" dirty="0"/>
          </a:p>
          <a:p>
            <a:pPr>
              <a:buNone/>
            </a:pPr>
            <a:r>
              <a:rPr lang="en-US" dirty="0"/>
              <a:t>So I know </a:t>
            </a:r>
            <a:r>
              <a:rPr lang="en-US" dirty="0" smtClean="0"/>
              <a:t>when I'm eligible for a </a:t>
            </a:r>
            <a:r>
              <a:rPr lang="en-US" dirty="0"/>
              <a:t>free </a:t>
            </a:r>
            <a:r>
              <a:rPr lang="en-US" dirty="0" smtClean="0"/>
              <a:t>rental</a:t>
            </a:r>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30</a:t>
            </a:fld>
            <a:endParaRPr lang="en-US" sz="1000"/>
          </a:p>
        </p:txBody>
      </p:sp>
    </p:spTree>
    <p:extLst>
      <p:ext uri="{BB962C8B-B14F-4D97-AF65-F5344CB8AC3E}">
        <p14:creationId xmlns:p14="http://schemas.microsoft.com/office/powerpoint/2010/main" val="13799761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62" name="Rectangle 10"/>
          <p:cNvSpPr>
            <a:spLocks noGrp="1" noChangeArrowheads="1"/>
          </p:cNvSpPr>
          <p:nvPr>
            <p:ph type="title"/>
          </p:nvPr>
        </p:nvSpPr>
        <p:spPr>
          <a:ln/>
        </p:spPr>
        <p:txBody>
          <a:bodyPr/>
          <a:lstStyle/>
          <a:p>
            <a:r>
              <a:rPr lang="en-US" dirty="0" smtClean="0"/>
              <a:t>Story 4</a:t>
            </a:r>
            <a:endParaRPr lang="en-US" dirty="0"/>
          </a:p>
        </p:txBody>
      </p:sp>
      <p:sp>
        <p:nvSpPr>
          <p:cNvPr id="330763" name="Rectangle 11"/>
          <p:cNvSpPr>
            <a:spLocks/>
          </p:cNvSpPr>
          <p:nvPr/>
        </p:nvSpPr>
        <p:spPr bwMode="auto">
          <a:xfrm>
            <a:off x="457200" y="1417497"/>
            <a:ext cx="696357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2800" b="1" dirty="0">
                <a:solidFill>
                  <a:schemeClr val="tx1"/>
                </a:solidFill>
                <a:latin typeface="Trebuchet MS" charset="0"/>
                <a:ea typeface="ＭＳ Ｐゴシック" charset="0"/>
                <a:cs typeface="Trebuchet MS" charset="0"/>
                <a:sym typeface="Trebuchet MS" charset="0"/>
              </a:rPr>
              <a:t>Role</a:t>
            </a:r>
            <a:r>
              <a:rPr lang="en-US" sz="2800" dirty="0">
                <a:solidFill>
                  <a:schemeClr val="tx1"/>
                </a:solidFill>
                <a:latin typeface="Trebuchet MS" charset="0"/>
                <a:ea typeface="ＭＳ Ｐゴシック" charset="0"/>
                <a:cs typeface="Trebuchet MS" charset="0"/>
                <a:sym typeface="Trebuchet MS" charset="0"/>
              </a:rPr>
              <a:t>: As a </a:t>
            </a:r>
            <a:r>
              <a:rPr lang="en-US" sz="2400" dirty="0" smtClean="0">
                <a:solidFill>
                  <a:srgbClr val="FF6600"/>
                </a:solidFill>
                <a:latin typeface="Trebuchet MS" charset="0"/>
                <a:ea typeface="ＭＳ Ｐゴシック" charset="0"/>
                <a:cs typeface="Trebuchet MS" charset="0"/>
                <a:sym typeface="Trebuchet MS" charset="0"/>
              </a:rPr>
              <a:t>customer</a:t>
            </a:r>
            <a:endParaRPr lang="en-US" sz="2800" dirty="0">
              <a:solidFill>
                <a:srgbClr val="FF6600"/>
              </a:solidFill>
              <a:latin typeface="Trebuchet MS" charset="0"/>
              <a:ea typeface="ＭＳ Ｐゴシック" charset="0"/>
              <a:cs typeface="Trebuchet MS" charset="0"/>
              <a:sym typeface="Trebuchet MS" charset="0"/>
            </a:endParaRPr>
          </a:p>
        </p:txBody>
      </p:sp>
      <p:sp>
        <p:nvSpPr>
          <p:cNvPr id="330764" name="Rectangle 12"/>
          <p:cNvSpPr>
            <a:spLocks/>
          </p:cNvSpPr>
          <p:nvPr/>
        </p:nvSpPr>
        <p:spPr bwMode="auto">
          <a:xfrm>
            <a:off x="457199" y="2217596"/>
            <a:ext cx="7743903" cy="8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a:solidFill>
                  <a:schemeClr val="tx1"/>
                </a:solidFill>
                <a:latin typeface="Trebuchet MS" charset="0"/>
                <a:ea typeface="ＭＳ Ｐゴシック" charset="0"/>
                <a:cs typeface="Trebuchet MS" charset="0"/>
                <a:sym typeface="Trebuchet MS" charset="0"/>
              </a:rPr>
              <a:t>Goal</a:t>
            </a:r>
            <a:r>
              <a:rPr lang="en-US" sz="2800" dirty="0">
                <a:solidFill>
                  <a:schemeClr val="tx1"/>
                </a:solidFill>
                <a:latin typeface="Trebuchet MS" charset="0"/>
                <a:ea typeface="ＭＳ Ｐゴシック" charset="0"/>
                <a:cs typeface="Trebuchet MS" charset="0"/>
                <a:sym typeface="Trebuchet MS" charset="0"/>
              </a:rPr>
              <a:t>: I </a:t>
            </a:r>
            <a:r>
              <a:rPr lang="en-US" sz="2800" dirty="0">
                <a:latin typeface="Trebuchet MS" charset="0"/>
                <a:ea typeface="ＭＳ Ｐゴシック" charset="0"/>
                <a:cs typeface="Trebuchet MS" charset="0"/>
                <a:sym typeface="Trebuchet MS" charset="0"/>
              </a:rPr>
              <a:t>want </a:t>
            </a:r>
            <a:r>
              <a:rPr lang="en-US" sz="2400" dirty="0">
                <a:solidFill>
                  <a:srgbClr val="FF6600"/>
                </a:solidFill>
                <a:latin typeface="Trebuchet MS" charset="0"/>
                <a:ea typeface="ＭＳ Ｐゴシック" charset="0"/>
                <a:cs typeface="Trebuchet MS" charset="0"/>
                <a:sym typeface="Trebuchet MS" charset="0"/>
              </a:rPr>
              <a:t>to </a:t>
            </a:r>
            <a:r>
              <a:rPr lang="en-US" sz="2400" dirty="0" smtClean="0">
                <a:solidFill>
                  <a:srgbClr val="FF6600"/>
                </a:solidFill>
                <a:latin typeface="Trebuchet MS" charset="0"/>
                <a:ea typeface="ＭＳ Ｐゴシック" charset="0"/>
                <a:cs typeface="Trebuchet MS" charset="0"/>
                <a:sym typeface="Trebuchet MS" charset="0"/>
              </a:rPr>
              <a:t>view my accumulated frequent renter points </a:t>
            </a:r>
            <a:endParaRPr lang="en-US" sz="2400" dirty="0">
              <a:solidFill>
                <a:srgbClr val="FF6600"/>
              </a:solidFill>
              <a:latin typeface="Trebuchet MS" charset="0"/>
              <a:ea typeface="ＭＳ Ｐゴシック" charset="0"/>
              <a:cs typeface="Trebuchet MS" charset="0"/>
              <a:sym typeface="Trebuchet MS" charset="0"/>
            </a:endParaRPr>
          </a:p>
        </p:txBody>
      </p:sp>
      <p:sp>
        <p:nvSpPr>
          <p:cNvPr id="330765" name="Rectangle 13"/>
          <p:cNvSpPr>
            <a:spLocks/>
          </p:cNvSpPr>
          <p:nvPr/>
        </p:nvSpPr>
        <p:spPr bwMode="auto">
          <a:xfrm>
            <a:off x="457200" y="3316174"/>
            <a:ext cx="7743902" cy="98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r>
              <a:rPr lang="en-US" sz="2800" b="1" dirty="0" smtClean="0">
                <a:solidFill>
                  <a:schemeClr val="tx1"/>
                </a:solidFill>
                <a:latin typeface="Trebuchet MS" charset="0"/>
                <a:ea typeface="ＭＳ Ｐゴシック" charset="0"/>
                <a:cs typeface="Trebuchet MS" charset="0"/>
                <a:sym typeface="Trebuchet MS" charset="0"/>
              </a:rPr>
              <a:t>Value</a:t>
            </a:r>
            <a:r>
              <a:rPr lang="en-US" sz="2800" dirty="0" smtClean="0">
                <a:solidFill>
                  <a:schemeClr val="tx1"/>
                </a:solidFill>
                <a:latin typeface="Trebuchet MS" charset="0"/>
                <a:ea typeface="ＭＳ Ｐゴシック" charset="0"/>
                <a:cs typeface="Trebuchet MS" charset="0"/>
                <a:sym typeface="Trebuchet MS" charset="0"/>
              </a:rPr>
              <a:t>: So </a:t>
            </a:r>
            <a:r>
              <a:rPr lang="en-US" sz="2800" dirty="0" smtClean="0">
                <a:latin typeface="Trebuchet MS" charset="0"/>
                <a:ea typeface="ＭＳ Ｐゴシック" charset="0"/>
                <a:cs typeface="Trebuchet MS" charset="0"/>
                <a:sym typeface="Trebuchet MS" charset="0"/>
              </a:rPr>
              <a:t>that </a:t>
            </a:r>
            <a:r>
              <a:rPr lang="en-US" sz="2400" dirty="0" smtClean="0">
                <a:solidFill>
                  <a:srgbClr val="FF6600"/>
                </a:solidFill>
                <a:latin typeface="Trebuchet MS" charset="0"/>
                <a:ea typeface="ＭＳ Ｐゴシック" charset="0"/>
                <a:cs typeface="Trebuchet MS" charset="0"/>
                <a:sym typeface="Trebuchet MS" charset="0"/>
              </a:rPr>
              <a:t>so that I know when I get the free movie</a:t>
            </a:r>
            <a:endParaRPr lang="en-US" sz="2800" dirty="0">
              <a:solidFill>
                <a:srgbClr val="FF6600"/>
              </a:solidFill>
              <a:latin typeface="Trebuchet MS" charset="0"/>
              <a:ea typeface="ＭＳ Ｐゴシック" charset="0"/>
              <a:cs typeface="Trebuchet MS" charset="0"/>
              <a:sym typeface="Trebuchet MS" charset="0"/>
            </a:endParaRPr>
          </a:p>
        </p:txBody>
      </p:sp>
      <p:pic>
        <p:nvPicPr>
          <p:cNvPr id="330766"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590" y="4299158"/>
            <a:ext cx="3880603" cy="2266741"/>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82767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7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07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0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3" grpId="0" autoUpdateAnimBg="0"/>
      <p:bldP spid="330764" grpId="0" autoUpdateAnimBg="0"/>
      <p:bldP spid="330765"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 Driven Development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6428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Driven Development</a:t>
            </a:r>
          </a:p>
        </p:txBody>
      </p:sp>
      <p:sp>
        <p:nvSpPr>
          <p:cNvPr id="3" name="Content Placeholder 2"/>
          <p:cNvSpPr>
            <a:spLocks noGrp="1"/>
          </p:cNvSpPr>
          <p:nvPr>
            <p:ph idx="1"/>
          </p:nvPr>
        </p:nvSpPr>
        <p:spPr>
          <a:xfrm>
            <a:off x="457200" y="1370878"/>
            <a:ext cx="8229600" cy="4403319"/>
          </a:xfrm>
        </p:spPr>
        <p:txBody>
          <a:bodyPr>
            <a:normAutofit/>
          </a:bodyPr>
          <a:lstStyle/>
          <a:p>
            <a:pPr marL="0" indent="0">
              <a:buNone/>
            </a:pPr>
            <a:r>
              <a:rPr lang="en-US" dirty="0" smtClean="0"/>
              <a:t>Why TDD?</a:t>
            </a:r>
            <a:r>
              <a:rPr lang="en-US" sz="1000" dirty="0" smtClean="0"/>
              <a:t/>
            </a:r>
            <a:br>
              <a:rPr lang="en-US" sz="1000" dirty="0" smtClean="0"/>
            </a:br>
            <a:endParaRPr lang="en-US" sz="1000" dirty="0" smtClean="0"/>
          </a:p>
          <a:p>
            <a:pPr marL="857250" lvl="1" indent="-457200"/>
            <a:r>
              <a:rPr lang="en-US" dirty="0"/>
              <a:t>All your code is </a:t>
            </a:r>
            <a:r>
              <a:rPr lang="en-US" u="sng" dirty="0" smtClean="0"/>
              <a:t>testable</a:t>
            </a:r>
            <a:r>
              <a:rPr lang="en-US" dirty="0" smtClean="0"/>
              <a:t> </a:t>
            </a:r>
            <a:r>
              <a:rPr lang="en-US" i="1" dirty="0"/>
              <a:t>by definition</a:t>
            </a:r>
            <a:endParaRPr lang="en-US" dirty="0"/>
          </a:p>
          <a:p>
            <a:pPr marL="857250" lvl="1" indent="-457200"/>
            <a:r>
              <a:rPr lang="en-US" dirty="0"/>
              <a:t>Encourages better </a:t>
            </a:r>
            <a:r>
              <a:rPr lang="en-US" u="sng" dirty="0"/>
              <a:t>design</a:t>
            </a:r>
            <a:r>
              <a:rPr lang="en-US" dirty="0"/>
              <a:t> by enforcing loose coupling</a:t>
            </a:r>
          </a:p>
          <a:p>
            <a:pPr marL="857250" lvl="1" indent="-457200"/>
            <a:r>
              <a:rPr lang="en-US" dirty="0"/>
              <a:t>Tests as </a:t>
            </a:r>
            <a:r>
              <a:rPr lang="en-US" u="sng" dirty="0"/>
              <a:t>documentation</a:t>
            </a:r>
          </a:p>
          <a:p>
            <a:pPr marL="1314450" lvl="2" indent="-457200"/>
            <a:r>
              <a:rPr lang="en-US" sz="1800" dirty="0"/>
              <a:t>Clear examples of how to use APIs</a:t>
            </a:r>
          </a:p>
          <a:p>
            <a:pPr marL="1314450" lvl="2" indent="-457200"/>
            <a:r>
              <a:rPr lang="en-US" sz="1800" dirty="0"/>
              <a:t>Provably correct documentation</a:t>
            </a:r>
          </a:p>
          <a:p>
            <a:pPr marL="857250" lvl="1" indent="-457200"/>
            <a:r>
              <a:rPr lang="en-US" dirty="0"/>
              <a:t>Confidence to allow </a:t>
            </a:r>
            <a:r>
              <a:rPr lang="en-US" u="sng" dirty="0"/>
              <a:t>refactoring</a:t>
            </a:r>
          </a:p>
          <a:p>
            <a:pPr marL="1314450" lvl="2" indent="-457200"/>
            <a:r>
              <a:rPr lang="en-US" sz="1800" dirty="0"/>
              <a:t>Can change the underlying design without changing </a:t>
            </a:r>
            <a:r>
              <a:rPr lang="en-US" sz="1800" dirty="0" smtClean="0"/>
              <a:t>behavior</a:t>
            </a:r>
            <a:endParaRPr lang="en-US" sz="1800"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33</a:t>
            </a:fld>
            <a:endParaRPr lang="en-US" sz="1000"/>
          </a:p>
        </p:txBody>
      </p:sp>
    </p:spTree>
    <p:extLst>
      <p:ext uri="{BB962C8B-B14F-4D97-AF65-F5344CB8AC3E}">
        <p14:creationId xmlns:p14="http://schemas.microsoft.com/office/powerpoint/2010/main" val="22270981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 dimensions of TDD</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34</a:t>
            </a:fld>
            <a:endParaRPr lang="en-US" sz="1000"/>
          </a:p>
        </p:txBody>
      </p:sp>
      <p:sp>
        <p:nvSpPr>
          <p:cNvPr id="6" name="Isosceles Triangle 5"/>
          <p:cNvSpPr/>
          <p:nvPr/>
        </p:nvSpPr>
        <p:spPr>
          <a:xfrm>
            <a:off x="2539900" y="2222266"/>
            <a:ext cx="4084044" cy="2756187"/>
          </a:xfrm>
          <a:prstGeom prst="triangle">
            <a:avLst>
              <a:gd name="adj" fmla="val 49277"/>
            </a:avLst>
          </a:prstGeom>
          <a:noFill/>
          <a:ln w="76200" cmpd="sng">
            <a:solidFill>
              <a:schemeClr val="tx2">
                <a:lumMod val="60000"/>
                <a:lumOff val="4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7" name="TextBox 6"/>
          <p:cNvSpPr txBox="1"/>
          <p:nvPr/>
        </p:nvSpPr>
        <p:spPr>
          <a:xfrm>
            <a:off x="3102718" y="1575935"/>
            <a:ext cx="2972838" cy="646331"/>
          </a:xfrm>
          <a:prstGeom prst="rect">
            <a:avLst/>
          </a:prstGeom>
          <a:noFill/>
        </p:spPr>
        <p:txBody>
          <a:bodyPr wrap="square" rtlCol="0">
            <a:spAutoFit/>
          </a:bodyPr>
          <a:lstStyle/>
          <a:p>
            <a:pPr algn="ctr"/>
            <a:r>
              <a:rPr lang="en-US" sz="3600" dirty="0" smtClean="0"/>
              <a:t>Specification</a:t>
            </a:r>
            <a:endParaRPr lang="en-US" sz="3600" dirty="0"/>
          </a:p>
        </p:txBody>
      </p:sp>
      <p:sp>
        <p:nvSpPr>
          <p:cNvPr id="8" name="TextBox 7"/>
          <p:cNvSpPr txBox="1"/>
          <p:nvPr/>
        </p:nvSpPr>
        <p:spPr>
          <a:xfrm>
            <a:off x="457200" y="5000751"/>
            <a:ext cx="2972838" cy="646331"/>
          </a:xfrm>
          <a:prstGeom prst="rect">
            <a:avLst/>
          </a:prstGeom>
          <a:noFill/>
        </p:spPr>
        <p:txBody>
          <a:bodyPr wrap="square" rtlCol="0">
            <a:spAutoFit/>
          </a:bodyPr>
          <a:lstStyle/>
          <a:p>
            <a:pPr algn="ctr"/>
            <a:r>
              <a:rPr lang="en-US" sz="3600" dirty="0" smtClean="0"/>
              <a:t>Design</a:t>
            </a:r>
            <a:endParaRPr lang="en-US" sz="3600" dirty="0"/>
          </a:p>
        </p:txBody>
      </p:sp>
      <p:sp>
        <p:nvSpPr>
          <p:cNvPr id="9" name="TextBox 8"/>
          <p:cNvSpPr txBox="1"/>
          <p:nvPr/>
        </p:nvSpPr>
        <p:spPr>
          <a:xfrm>
            <a:off x="5713962" y="5000751"/>
            <a:ext cx="2972838" cy="646331"/>
          </a:xfrm>
          <a:prstGeom prst="rect">
            <a:avLst/>
          </a:prstGeom>
          <a:noFill/>
        </p:spPr>
        <p:txBody>
          <a:bodyPr wrap="square" rtlCol="0">
            <a:spAutoFit/>
          </a:bodyPr>
          <a:lstStyle/>
          <a:p>
            <a:pPr algn="ctr"/>
            <a:r>
              <a:rPr lang="en-US" sz="3600" dirty="0" smtClean="0"/>
              <a:t>Verification</a:t>
            </a:r>
            <a:endParaRPr lang="en-US" sz="3600" dirty="0"/>
          </a:p>
        </p:txBody>
      </p:sp>
    </p:spTree>
    <p:extLst>
      <p:ext uri="{BB962C8B-B14F-4D97-AF65-F5344CB8AC3E}">
        <p14:creationId xmlns:p14="http://schemas.microsoft.com/office/powerpoint/2010/main" val="76527180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Synergy between TDD and Design</a:t>
            </a:r>
            <a:endParaRPr lang="en-US" dirty="0"/>
          </a:p>
        </p:txBody>
      </p:sp>
      <p:sp>
        <p:nvSpPr>
          <p:cNvPr id="3" name="Content Placeholder 2"/>
          <p:cNvSpPr>
            <a:spLocks noGrp="1"/>
          </p:cNvSpPr>
          <p:nvPr>
            <p:ph idx="1"/>
          </p:nvPr>
        </p:nvSpPr>
        <p:spPr/>
        <p:txBody>
          <a:bodyPr>
            <a:normAutofit/>
          </a:bodyPr>
          <a:lstStyle/>
          <a:p>
            <a:pPr marL="0" indent="0">
              <a:buNone/>
            </a:pPr>
            <a:r>
              <a:rPr lang="en-US" dirty="0">
                <a:solidFill>
                  <a:schemeClr val="bg1">
                    <a:lumMod val="50000"/>
                  </a:schemeClr>
                </a:solidFill>
              </a:rPr>
              <a:t>Michael Feathers</a:t>
            </a:r>
            <a:r>
              <a:rPr lang="en-US" dirty="0" smtClean="0">
                <a:solidFill>
                  <a:schemeClr val="bg1">
                    <a:lumMod val="50000"/>
                  </a:schemeClr>
                </a:solidFill>
              </a:rPr>
              <a:t>:</a:t>
            </a:r>
          </a:p>
          <a:p>
            <a:pPr marL="0" indent="0">
              <a:buNone/>
            </a:pPr>
            <a:endParaRPr lang="en-US" dirty="0"/>
          </a:p>
          <a:p>
            <a:pPr marL="0" indent="0" algn="ctr">
              <a:buNone/>
            </a:pPr>
            <a:r>
              <a:rPr lang="en-US" i="1" dirty="0" smtClean="0"/>
              <a:t>Writing </a:t>
            </a:r>
            <a:r>
              <a:rPr lang="en-US" i="1" dirty="0"/>
              <a:t>tests is another way to look the code </a:t>
            </a:r>
          </a:p>
          <a:p>
            <a:pPr marL="0" indent="0" algn="ctr">
              <a:buNone/>
            </a:pPr>
            <a:r>
              <a:rPr lang="en-US" i="1" dirty="0"/>
              <a:t>and locally </a:t>
            </a:r>
            <a:r>
              <a:rPr lang="en-US" b="1" i="1" dirty="0"/>
              <a:t>understand</a:t>
            </a:r>
            <a:r>
              <a:rPr lang="en-US" i="1" dirty="0"/>
              <a:t> it and </a:t>
            </a:r>
            <a:r>
              <a:rPr lang="en-US" b="1" i="1" dirty="0"/>
              <a:t>reuse</a:t>
            </a:r>
            <a:r>
              <a:rPr lang="en-US" i="1" dirty="0"/>
              <a:t> </a:t>
            </a:r>
            <a:r>
              <a:rPr lang="en-US" i="1" dirty="0" smtClean="0"/>
              <a:t>it. </a:t>
            </a:r>
            <a:br>
              <a:rPr lang="en-US" i="1" dirty="0" smtClean="0"/>
            </a:br>
            <a:endParaRPr lang="en-US" i="1" dirty="0" smtClean="0"/>
          </a:p>
          <a:p>
            <a:pPr marL="0" indent="0" algn="ctr">
              <a:buNone/>
            </a:pPr>
            <a:r>
              <a:rPr lang="en-US" i="1" dirty="0" smtClean="0"/>
              <a:t>And</a:t>
            </a:r>
            <a:r>
              <a:rPr lang="en-US" dirty="0"/>
              <a:t> </a:t>
            </a:r>
            <a:r>
              <a:rPr lang="en-US" i="1" dirty="0" smtClean="0"/>
              <a:t>that </a:t>
            </a:r>
            <a:r>
              <a:rPr lang="en-US" i="1" dirty="0"/>
              <a:t>is the same goal of </a:t>
            </a:r>
            <a:r>
              <a:rPr lang="en-US" i="1" dirty="0" smtClean="0"/>
              <a:t/>
            </a:r>
            <a:br>
              <a:rPr lang="en-US" i="1" dirty="0" smtClean="0"/>
            </a:br>
            <a:r>
              <a:rPr lang="en-US" b="1" i="1" dirty="0" smtClean="0"/>
              <a:t>good </a:t>
            </a:r>
            <a:r>
              <a:rPr lang="en-US" b="1" i="1" dirty="0"/>
              <a:t>OO design</a:t>
            </a:r>
            <a:r>
              <a:rPr lang="en-US" i="1" dirty="0"/>
              <a:t>. </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35</a:t>
            </a:fld>
            <a:endParaRPr lang="en-US" sz="1000"/>
          </a:p>
        </p:txBody>
      </p:sp>
    </p:spTree>
    <p:extLst>
      <p:ext uri="{BB962C8B-B14F-4D97-AF65-F5344CB8AC3E}">
        <p14:creationId xmlns:p14="http://schemas.microsoft.com/office/powerpoint/2010/main" val="138872333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Driven Development</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Uncle Bob Martin’s Three Laws of TDD</a:t>
            </a:r>
            <a:br>
              <a:rPr lang="en-US" dirty="0" smtClean="0"/>
            </a:br>
            <a:endParaRPr lang="en-US" dirty="0" smtClean="0"/>
          </a:p>
          <a:p>
            <a:pPr marL="857250" lvl="1" indent="-457200">
              <a:buAutoNum type="arabicPeriod"/>
            </a:pPr>
            <a:r>
              <a:rPr lang="en-US" dirty="0"/>
              <a:t>You are not allowed to write any production code unless it is to make a failing unit test pass</a:t>
            </a:r>
          </a:p>
          <a:p>
            <a:pPr marL="857250" lvl="1" indent="-457200">
              <a:buNone/>
            </a:pPr>
            <a:endParaRPr lang="en-US" dirty="0"/>
          </a:p>
          <a:p>
            <a:pPr marL="857250" lvl="1" indent="-457200">
              <a:buAutoNum type="arabicPeriod"/>
            </a:pPr>
            <a:r>
              <a:rPr lang="en-US" dirty="0"/>
              <a:t>You are not allowed to write any more of a unit test than is sufficient to fail; and compilation failures are failures</a:t>
            </a:r>
          </a:p>
          <a:p>
            <a:pPr marL="857250" lvl="1" indent="-457200">
              <a:buNone/>
            </a:pPr>
            <a:endParaRPr lang="en-US" dirty="0"/>
          </a:p>
          <a:p>
            <a:pPr marL="857250" lvl="1" indent="-457200">
              <a:buAutoNum type="arabicPeriod"/>
            </a:pPr>
            <a:r>
              <a:rPr lang="en-US" dirty="0"/>
              <a:t>You are not allowed to write any more production code than is sufficient to pass the one failing unit test</a:t>
            </a:r>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36</a:t>
            </a:fld>
            <a:endParaRPr lang="en-US" sz="1000"/>
          </a:p>
        </p:txBody>
      </p:sp>
    </p:spTree>
    <p:extLst>
      <p:ext uri="{BB962C8B-B14F-4D97-AF65-F5344CB8AC3E}">
        <p14:creationId xmlns:p14="http://schemas.microsoft.com/office/powerpoint/2010/main" val="35783818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 Cycle</a:t>
            </a:r>
            <a:endParaRPr lang="en-US" dirty="0"/>
          </a:p>
        </p:txBody>
      </p:sp>
      <p:sp>
        <p:nvSpPr>
          <p:cNvPr id="3" name="Content Placeholder 2"/>
          <p:cNvSpPr>
            <a:spLocks noGrp="1"/>
          </p:cNvSpPr>
          <p:nvPr>
            <p:ph idx="1"/>
          </p:nvPr>
        </p:nvSpPr>
        <p:spPr>
          <a:xfrm>
            <a:off x="457200" y="1343177"/>
            <a:ext cx="8229600" cy="4934004"/>
          </a:xfrm>
        </p:spPr>
        <p:txBody>
          <a:bodyPr>
            <a:normAutofit fontScale="92500" lnSpcReduction="20000"/>
          </a:bodyPr>
          <a:lstStyle/>
          <a:p>
            <a:pPr>
              <a:buNone/>
            </a:pPr>
            <a:r>
              <a:rPr lang="en-US" b="1" dirty="0">
                <a:solidFill>
                  <a:srgbClr val="FF0000"/>
                </a:solidFill>
              </a:rPr>
              <a:t>Red</a:t>
            </a:r>
          </a:p>
          <a:p>
            <a:pPr>
              <a:buNone/>
            </a:pPr>
            <a:r>
              <a:rPr lang="en-US" dirty="0"/>
              <a:t>The development of every new feature should start with a failing </a:t>
            </a:r>
            <a:r>
              <a:rPr lang="en-US" dirty="0" smtClean="0"/>
              <a:t>test</a:t>
            </a:r>
            <a:br>
              <a:rPr lang="en-US" dirty="0" smtClean="0"/>
            </a:br>
            <a:endParaRPr lang="en-US" dirty="0"/>
          </a:p>
          <a:p>
            <a:pPr>
              <a:buNone/>
            </a:pPr>
            <a:r>
              <a:rPr lang="en-US" b="1" dirty="0">
                <a:solidFill>
                  <a:srgbClr val="008000"/>
                </a:solidFill>
              </a:rPr>
              <a:t>Green</a:t>
            </a:r>
          </a:p>
          <a:p>
            <a:pPr>
              <a:buNone/>
            </a:pPr>
            <a:r>
              <a:rPr lang="en-US" dirty="0"/>
              <a:t>Enough production code should be written to make the test pass</a:t>
            </a:r>
            <a:r>
              <a:rPr lang="en-US" dirty="0" smtClean="0"/>
              <a:t>.</a:t>
            </a:r>
            <a:br>
              <a:rPr lang="en-US" dirty="0" smtClean="0"/>
            </a:br>
            <a:endParaRPr lang="en-US" dirty="0"/>
          </a:p>
          <a:p>
            <a:pPr>
              <a:buNone/>
            </a:pPr>
            <a:r>
              <a:rPr lang="en-US" b="1" dirty="0" smtClean="0">
                <a:solidFill>
                  <a:srgbClr val="376092"/>
                </a:solidFill>
              </a:rPr>
              <a:t>Refactor</a:t>
            </a:r>
            <a:endParaRPr lang="en-US" b="1" dirty="0">
              <a:solidFill>
                <a:srgbClr val="376092"/>
              </a:solidFill>
            </a:endParaRPr>
          </a:p>
          <a:p>
            <a:pPr>
              <a:buNone/>
            </a:pPr>
            <a:r>
              <a:rPr lang="en-US" dirty="0"/>
              <a:t>Improve the structure of the code to ease future changes and maintenance</a:t>
            </a:r>
            <a:r>
              <a:rPr lang="en-US" dirty="0" smtClean="0"/>
              <a:t>.</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37</a:t>
            </a:fld>
            <a:endParaRPr lang="en-US" sz="1000"/>
          </a:p>
        </p:txBody>
      </p:sp>
    </p:spTree>
    <p:extLst>
      <p:ext uri="{BB962C8B-B14F-4D97-AF65-F5344CB8AC3E}">
        <p14:creationId xmlns:p14="http://schemas.microsoft.com/office/powerpoint/2010/main" val="243803771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structure of unit tests</a:t>
            </a:r>
            <a:endParaRPr lang="en-US" dirty="0"/>
          </a:p>
        </p:txBody>
      </p:sp>
      <p:sp>
        <p:nvSpPr>
          <p:cNvPr id="3" name="Content Placeholder 2"/>
          <p:cNvSpPr>
            <a:spLocks noGrp="1"/>
          </p:cNvSpPr>
          <p:nvPr>
            <p:ph idx="1"/>
          </p:nvPr>
        </p:nvSpPr>
        <p:spPr/>
        <p:txBody>
          <a:bodyPr/>
          <a:lstStyle/>
          <a:p>
            <a:r>
              <a:rPr lang="en-US" dirty="0" smtClean="0"/>
              <a:t>Set up</a:t>
            </a:r>
          </a:p>
          <a:p>
            <a:r>
              <a:rPr lang="en-US" dirty="0" smtClean="0"/>
              <a:t>Execute</a:t>
            </a:r>
          </a:p>
          <a:p>
            <a:r>
              <a:rPr lang="en-US" dirty="0" smtClean="0"/>
              <a:t>Verify</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38</a:t>
            </a:fld>
            <a:endParaRPr lang="en-US" sz="1000"/>
          </a:p>
        </p:txBody>
      </p:sp>
    </p:spTree>
    <p:extLst>
      <p:ext uri="{BB962C8B-B14F-4D97-AF65-F5344CB8AC3E}">
        <p14:creationId xmlns:p14="http://schemas.microsoft.com/office/powerpoint/2010/main" val="27038050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tests</a:t>
            </a:r>
            <a:endParaRPr lang="en-US" dirty="0"/>
          </a:p>
        </p:txBody>
      </p:sp>
      <p:sp>
        <p:nvSpPr>
          <p:cNvPr id="3" name="Content Placeholder 2"/>
          <p:cNvSpPr>
            <a:spLocks noGrp="1"/>
          </p:cNvSpPr>
          <p:nvPr>
            <p:ph idx="1"/>
          </p:nvPr>
        </p:nvSpPr>
        <p:spPr/>
        <p:txBody>
          <a:bodyPr/>
          <a:lstStyle/>
          <a:p>
            <a:r>
              <a:rPr lang="en-US" dirty="0" smtClean="0"/>
              <a:t>One test class per class</a:t>
            </a:r>
          </a:p>
          <a:p>
            <a:r>
              <a:rPr lang="en-US" dirty="0" smtClean="0"/>
              <a:t>One test case per scenario</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39</a:t>
            </a:fld>
            <a:endParaRPr lang="en-US" sz="1000"/>
          </a:p>
        </p:txBody>
      </p:sp>
    </p:spTree>
    <p:extLst>
      <p:ext uri="{BB962C8B-B14F-4D97-AF65-F5344CB8AC3E}">
        <p14:creationId xmlns:p14="http://schemas.microsoft.com/office/powerpoint/2010/main" val="20833760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We?</a:t>
            </a:r>
            <a:endParaRPr lang="en-US" dirty="0"/>
          </a:p>
        </p:txBody>
      </p:sp>
      <p:sp>
        <p:nvSpPr>
          <p:cNvPr id="3" name="Content Placeholder 2"/>
          <p:cNvSpPr>
            <a:spLocks noGrp="1"/>
          </p:cNvSpPr>
          <p:nvPr>
            <p:ph idx="1"/>
          </p:nvPr>
        </p:nvSpPr>
        <p:spPr>
          <a:xfrm>
            <a:off x="381000" y="1295400"/>
            <a:ext cx="8229600" cy="2171392"/>
          </a:xfrm>
        </p:spPr>
        <p:txBody>
          <a:bodyPr>
            <a:normAutofit/>
          </a:bodyPr>
          <a:lstStyle/>
          <a:p>
            <a:pPr marL="0" indent="0">
              <a:buNone/>
            </a:pPr>
            <a:r>
              <a:rPr lang="en-US" b="1" dirty="0" smtClean="0"/>
              <a:t>Damon </a:t>
            </a:r>
            <a:r>
              <a:rPr lang="en-US" b="1" dirty="0" err="1" smtClean="0"/>
              <a:t>Maneice</a:t>
            </a:r>
            <a:endParaRPr lang="en-US" b="1" dirty="0" smtClean="0"/>
          </a:p>
          <a:p>
            <a:pPr marL="0" indent="0">
              <a:buNone/>
            </a:pPr>
            <a:r>
              <a:rPr lang="en-US" dirty="0" smtClean="0"/>
              <a:t>Developer and Trainer</a:t>
            </a:r>
          </a:p>
          <a:p>
            <a:pPr marL="0" indent="0">
              <a:buNone/>
            </a:pPr>
            <a:r>
              <a:rPr lang="fr-FR" dirty="0" err="1" smtClean="0"/>
              <a:t>dmaneice@thoughtworks.com</a:t>
            </a:r>
            <a:endParaRPr lang="fr-FR" dirty="0"/>
          </a:p>
        </p:txBody>
      </p:sp>
      <p:cxnSp>
        <p:nvCxnSpPr>
          <p:cNvPr id="6" name="Straight Connector 5"/>
          <p:cNvCxnSpPr/>
          <p:nvPr/>
        </p:nvCxnSpPr>
        <p:spPr bwMode="auto">
          <a:xfrm flipV="1">
            <a:off x="381000" y="3406325"/>
            <a:ext cx="8240894" cy="60467"/>
          </a:xfrm>
          <a:prstGeom prst="line">
            <a:avLst/>
          </a:prstGeom>
          <a:noFill/>
          <a:ln w="9525" cap="flat" cmpd="sng" algn="ctr">
            <a:noFill/>
            <a:prstDash val="solid"/>
            <a:round/>
            <a:headEnd type="none" w="med" len="med"/>
            <a:tailEnd type="none" w="med" len="med"/>
          </a:ln>
          <a:effectLst/>
        </p:spPr>
      </p:cxnSp>
      <p:cxnSp>
        <p:nvCxnSpPr>
          <p:cNvPr id="8" name="Straight Connector 7"/>
          <p:cNvCxnSpPr/>
          <p:nvPr/>
        </p:nvCxnSpPr>
        <p:spPr bwMode="auto">
          <a:xfrm>
            <a:off x="282208" y="3648192"/>
            <a:ext cx="8420318" cy="0"/>
          </a:xfrm>
          <a:prstGeom prst="line">
            <a:avLst/>
          </a:prstGeom>
          <a:noFill/>
          <a:ln w="9525" cap="flat" cmpd="sng" algn="ctr">
            <a:solidFill>
              <a:schemeClr val="tx1"/>
            </a:solidFill>
            <a:prstDash val="solid"/>
            <a:round/>
            <a:headEnd type="none" w="med" len="med"/>
            <a:tailEnd type="none" w="med" len="med"/>
          </a:ln>
          <a:effectLst/>
        </p:spPr>
      </p:cxnSp>
      <p:sp>
        <p:nvSpPr>
          <p:cNvPr id="7" name="Content Placeholder 2"/>
          <p:cNvSpPr txBox="1">
            <a:spLocks/>
          </p:cNvSpPr>
          <p:nvPr/>
        </p:nvSpPr>
        <p:spPr>
          <a:xfrm>
            <a:off x="457200" y="3773889"/>
            <a:ext cx="8229600" cy="217139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b="1" dirty="0" err="1" smtClean="0"/>
              <a:t>Saleem</a:t>
            </a:r>
            <a:r>
              <a:rPr lang="en-US" b="1" dirty="0" smtClean="0"/>
              <a:t> </a:t>
            </a:r>
            <a:r>
              <a:rPr lang="en-US" b="1" dirty="0" err="1" smtClean="0"/>
              <a:t>Siddiqui</a:t>
            </a:r>
            <a:endParaRPr lang="en-US" b="1" dirty="0" smtClean="0"/>
          </a:p>
          <a:p>
            <a:pPr marL="0" indent="0">
              <a:buFont typeface="Lucida Grande"/>
              <a:buNone/>
            </a:pPr>
            <a:r>
              <a:rPr lang="en-US" dirty="0" smtClean="0"/>
              <a:t>Developer and Agile Coach</a:t>
            </a:r>
          </a:p>
          <a:p>
            <a:pPr marL="0" indent="0">
              <a:buFont typeface="Lucida Grande"/>
              <a:buNone/>
            </a:pPr>
            <a:r>
              <a:rPr lang="fr-FR" dirty="0" err="1" smtClean="0"/>
              <a:t>saleem@thoughtworks.com</a:t>
            </a:r>
            <a:endParaRPr lang="fr-FR" dirty="0" smtClean="0"/>
          </a:p>
        </p:txBody>
      </p:sp>
      <p:pic>
        <p:nvPicPr>
          <p:cNvPr id="4" name="Picture 3" descr="Screen Shot 2013-04-22 at 6.07.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322" y="945539"/>
            <a:ext cx="2093478" cy="2745020"/>
          </a:xfrm>
          <a:prstGeom prst="rect">
            <a:avLst/>
          </a:prstGeom>
        </p:spPr>
      </p:pic>
      <p:pic>
        <p:nvPicPr>
          <p:cNvPr id="10" name="Picture 9" descr="Screen Shot 2013-05-28 at 8.28.02 PM.png"/>
          <p:cNvPicPr>
            <a:picLocks noChangeAspect="1"/>
          </p:cNvPicPr>
          <p:nvPr/>
        </p:nvPicPr>
        <p:blipFill rotWithShape="1">
          <a:blip r:embed="rId3">
            <a:extLst>
              <a:ext uri="{28A0092B-C50C-407E-A947-70E740481C1C}">
                <a14:useLocalDpi xmlns:a14="http://schemas.microsoft.com/office/drawing/2010/main" val="0"/>
              </a:ext>
            </a:extLst>
          </a:blip>
          <a:srcRect r="656" b="21146"/>
          <a:stretch/>
        </p:blipFill>
        <p:spPr>
          <a:xfrm>
            <a:off x="6593323" y="3774970"/>
            <a:ext cx="2093976" cy="2743200"/>
          </a:xfrm>
          <a:prstGeom prst="rect">
            <a:avLst/>
          </a:prstGeom>
        </p:spPr>
      </p:pic>
    </p:spTree>
    <p:extLst>
      <p:ext uri="{BB962C8B-B14F-4D97-AF65-F5344CB8AC3E}">
        <p14:creationId xmlns:p14="http://schemas.microsoft.com/office/powerpoint/2010/main" val="4265060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key points</a:t>
            </a:r>
            <a:endParaRPr lang="en-US" dirty="0"/>
          </a:p>
        </p:txBody>
      </p:sp>
      <p:sp>
        <p:nvSpPr>
          <p:cNvPr id="3" name="Content Placeholder 2"/>
          <p:cNvSpPr>
            <a:spLocks noGrp="1"/>
          </p:cNvSpPr>
          <p:nvPr>
            <p:ph idx="1"/>
          </p:nvPr>
        </p:nvSpPr>
        <p:spPr/>
        <p:txBody>
          <a:bodyPr/>
          <a:lstStyle/>
          <a:p>
            <a:r>
              <a:rPr lang="en-US" dirty="0" smtClean="0"/>
              <a:t>Test names should express intent</a:t>
            </a:r>
          </a:p>
          <a:p>
            <a:r>
              <a:rPr lang="en-US" dirty="0" smtClean="0"/>
              <a:t>Keep test logic out of production code</a:t>
            </a:r>
            <a:br>
              <a:rPr lang="en-US" dirty="0" smtClean="0"/>
            </a:br>
            <a:r>
              <a:rPr lang="en-US" dirty="0" smtClean="0"/>
              <a:t>(e.g., no if(testing)… else … )</a:t>
            </a:r>
          </a:p>
          <a:p>
            <a:r>
              <a:rPr lang="en-US" dirty="0" smtClean="0"/>
              <a:t>Ideally have only one assertion per test</a:t>
            </a:r>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40</a:t>
            </a:fld>
            <a:endParaRPr lang="en-US" sz="1000"/>
          </a:p>
        </p:txBody>
      </p:sp>
    </p:spTree>
    <p:extLst>
      <p:ext uri="{BB962C8B-B14F-4D97-AF65-F5344CB8AC3E}">
        <p14:creationId xmlns:p14="http://schemas.microsoft.com/office/powerpoint/2010/main" val="106547512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Feathers’s</a:t>
            </a:r>
            <a:r>
              <a:rPr lang="en-US" dirty="0" smtClean="0"/>
              <a:t> rule of thumb, extended</a:t>
            </a:r>
            <a:endParaRPr lang="en-US" dirty="0"/>
          </a:p>
        </p:txBody>
      </p:sp>
      <p:sp>
        <p:nvSpPr>
          <p:cNvPr id="3" name="Content Placeholder 2"/>
          <p:cNvSpPr>
            <a:spLocks noGrp="1"/>
          </p:cNvSpPr>
          <p:nvPr>
            <p:ph idx="1"/>
          </p:nvPr>
        </p:nvSpPr>
        <p:spPr>
          <a:xfrm>
            <a:off x="457200" y="1381719"/>
            <a:ext cx="8229600" cy="4392478"/>
          </a:xfrm>
        </p:spPr>
        <p:txBody>
          <a:bodyPr>
            <a:normAutofit fontScale="92500" lnSpcReduction="20000"/>
          </a:bodyPr>
          <a:lstStyle/>
          <a:p>
            <a:pPr marL="0" indent="0">
              <a:buNone/>
            </a:pPr>
            <a:r>
              <a:rPr lang="en-US" b="1" dirty="0"/>
              <a:t>A test is not a unit test if</a:t>
            </a:r>
            <a:r>
              <a:rPr lang="en-US" dirty="0"/>
              <a:t>:</a:t>
            </a:r>
          </a:p>
          <a:p>
            <a:r>
              <a:rPr lang="en-US" dirty="0"/>
              <a:t>It talks to the database</a:t>
            </a:r>
          </a:p>
          <a:p>
            <a:r>
              <a:rPr lang="en-US" dirty="0"/>
              <a:t>It communicates across the network</a:t>
            </a:r>
          </a:p>
          <a:p>
            <a:r>
              <a:rPr lang="en-US" dirty="0"/>
              <a:t>It touches the file </a:t>
            </a:r>
            <a:r>
              <a:rPr lang="en-US" dirty="0" smtClean="0"/>
              <a:t>system or read </a:t>
            </a:r>
            <a:r>
              <a:rPr lang="en-US" dirty="0" err="1" smtClean="0"/>
              <a:t>config</a:t>
            </a:r>
            <a:r>
              <a:rPr lang="en-US" dirty="0" smtClean="0"/>
              <a:t> info</a:t>
            </a:r>
          </a:p>
          <a:p>
            <a:r>
              <a:rPr lang="en-US" dirty="0" smtClean="0"/>
              <a:t>It </a:t>
            </a:r>
            <a:r>
              <a:rPr lang="en-US" dirty="0"/>
              <a:t>uses </a:t>
            </a:r>
            <a:r>
              <a:rPr lang="en-US" dirty="0" err="1"/>
              <a:t>DateTime.now</a:t>
            </a:r>
            <a:r>
              <a:rPr lang="en-US" dirty="0"/>
              <a:t>(</a:t>
            </a:r>
            <a:r>
              <a:rPr lang="en-US" dirty="0" smtClean="0"/>
              <a:t>) or Random </a:t>
            </a:r>
            <a:endParaRPr lang="en-US" dirty="0"/>
          </a:p>
          <a:p>
            <a:r>
              <a:rPr lang="en-US" dirty="0"/>
              <a:t>It can't run at the same time as any of your other unit tests</a:t>
            </a:r>
          </a:p>
          <a:p>
            <a:r>
              <a:rPr lang="en-US" dirty="0"/>
              <a:t>You have to do special things to your environment (such as editing </a:t>
            </a:r>
            <a:r>
              <a:rPr lang="en-US" dirty="0" err="1"/>
              <a:t>config</a:t>
            </a:r>
            <a:r>
              <a:rPr lang="en-US" dirty="0"/>
              <a:t> files) to run it.</a:t>
            </a:r>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41</a:t>
            </a:fld>
            <a:endParaRPr lang="en-US" sz="1000"/>
          </a:p>
        </p:txBody>
      </p:sp>
    </p:spTree>
    <p:extLst>
      <p:ext uri="{BB962C8B-B14F-4D97-AF65-F5344CB8AC3E}">
        <p14:creationId xmlns:p14="http://schemas.microsoft.com/office/powerpoint/2010/main" val="38262198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#1</a:t>
            </a:r>
            <a:endParaRPr lang="en-US" dirty="0"/>
          </a:p>
        </p:txBody>
      </p:sp>
      <p:sp>
        <p:nvSpPr>
          <p:cNvPr id="3" name="Content Placeholder 2"/>
          <p:cNvSpPr>
            <a:spLocks noGrp="1"/>
          </p:cNvSpPr>
          <p:nvPr>
            <p:ph idx="1"/>
          </p:nvPr>
        </p:nvSpPr>
        <p:spPr/>
        <p:txBody>
          <a:bodyPr/>
          <a:lstStyle/>
          <a:p>
            <a:pPr>
              <a:buNone/>
            </a:pPr>
            <a:r>
              <a:rPr lang="en-US" dirty="0"/>
              <a:t>As the marketing coordinator</a:t>
            </a:r>
          </a:p>
          <a:p>
            <a:pPr>
              <a:buNone/>
            </a:pPr>
            <a:endParaRPr lang="en-US" dirty="0"/>
          </a:p>
          <a:p>
            <a:pPr>
              <a:buNone/>
            </a:pPr>
            <a:r>
              <a:rPr lang="en-US" dirty="0"/>
              <a:t>I want to introduce a new pricing model for new releases giving 1 free day for week rental</a:t>
            </a:r>
          </a:p>
          <a:p>
            <a:pPr>
              <a:buNone/>
            </a:pPr>
            <a:endParaRPr lang="en-US" dirty="0"/>
          </a:p>
          <a:p>
            <a:pPr>
              <a:buNone/>
            </a:pPr>
            <a:r>
              <a:rPr lang="en-US" dirty="0"/>
              <a:t>So that I can encourage longer rentals</a:t>
            </a:r>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42</a:t>
            </a:fld>
            <a:endParaRPr lang="en-US" sz="1000"/>
          </a:p>
        </p:txBody>
      </p:sp>
    </p:spTree>
    <p:extLst>
      <p:ext uri="{BB962C8B-B14F-4D97-AF65-F5344CB8AC3E}">
        <p14:creationId xmlns:p14="http://schemas.microsoft.com/office/powerpoint/2010/main" val="322749879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#11</a:t>
            </a:r>
            <a:endParaRPr lang="en-US" dirty="0"/>
          </a:p>
        </p:txBody>
      </p:sp>
      <p:sp>
        <p:nvSpPr>
          <p:cNvPr id="3" name="Content Placeholder 2"/>
          <p:cNvSpPr>
            <a:spLocks noGrp="1"/>
          </p:cNvSpPr>
          <p:nvPr>
            <p:ph idx="1"/>
          </p:nvPr>
        </p:nvSpPr>
        <p:spPr/>
        <p:txBody>
          <a:bodyPr/>
          <a:lstStyle/>
          <a:p>
            <a:pPr>
              <a:buNone/>
            </a:pPr>
            <a:r>
              <a:rPr lang="en-US" dirty="0"/>
              <a:t>As a content provider</a:t>
            </a:r>
          </a:p>
          <a:p>
            <a:pPr>
              <a:buNone/>
            </a:pPr>
            <a:endParaRPr lang="en-US" dirty="0"/>
          </a:p>
          <a:p>
            <a:pPr>
              <a:buNone/>
            </a:pPr>
            <a:r>
              <a:rPr lang="en-US" dirty="0"/>
              <a:t>I want to have a promotion where </a:t>
            </a:r>
            <a:r>
              <a:rPr lang="en-US"/>
              <a:t>every </a:t>
            </a:r>
            <a:r>
              <a:rPr lang="en-US" smtClean="0"/>
              <a:t>regular 3 </a:t>
            </a:r>
            <a:r>
              <a:rPr lang="en-US" dirty="0"/>
              <a:t>day rental gets an extra day</a:t>
            </a:r>
          </a:p>
          <a:p>
            <a:pPr>
              <a:buNone/>
            </a:pPr>
            <a:endParaRPr lang="en-US" dirty="0"/>
          </a:p>
          <a:p>
            <a:pPr>
              <a:buNone/>
            </a:pPr>
            <a:r>
              <a:rPr lang="en-US" dirty="0"/>
              <a:t>So that I can encourage longer rentals</a:t>
            </a:r>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43</a:t>
            </a:fld>
            <a:endParaRPr lang="en-US" sz="1000"/>
          </a:p>
        </p:txBody>
      </p:sp>
    </p:spTree>
    <p:extLst>
      <p:ext uri="{BB962C8B-B14F-4D97-AF65-F5344CB8AC3E}">
        <p14:creationId xmlns:p14="http://schemas.microsoft.com/office/powerpoint/2010/main" val="135623036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Refactoring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233265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What it is</a:t>
            </a:r>
          </a:p>
          <a:p>
            <a:pPr marL="636588" lvl="1" indent="-236538"/>
            <a:r>
              <a:rPr lang="en-US" dirty="0" smtClean="0"/>
              <a:t>The art of improving </a:t>
            </a:r>
            <a:r>
              <a:rPr lang="en-US" dirty="0"/>
              <a:t>software readability and </a:t>
            </a:r>
            <a:r>
              <a:rPr lang="en-US" dirty="0" smtClean="0"/>
              <a:t>design of existing code </a:t>
            </a:r>
            <a:r>
              <a:rPr lang="en-US" dirty="0"/>
              <a:t>without changing behavior</a:t>
            </a:r>
          </a:p>
          <a:p>
            <a:pPr marL="636588" lvl="1" indent="-236538"/>
            <a:r>
              <a:rPr lang="en-US" dirty="0"/>
              <a:t>A series of </a:t>
            </a:r>
            <a:r>
              <a:rPr lang="en-US" i="1" dirty="0"/>
              <a:t>small</a:t>
            </a:r>
            <a:r>
              <a:rPr lang="en-US" dirty="0"/>
              <a:t> </a:t>
            </a:r>
            <a:r>
              <a:rPr lang="en-US" dirty="0" smtClean="0"/>
              <a:t>steps</a:t>
            </a:r>
          </a:p>
          <a:p>
            <a:pPr marL="636588" lvl="1" indent="-236538"/>
            <a:r>
              <a:rPr lang="en-US" dirty="0"/>
              <a:t>Refactoring changes the balance point between up-front design and emergent design</a:t>
            </a:r>
            <a:r>
              <a:rPr lang="en-US" dirty="0" smtClean="0"/>
              <a:t>.</a:t>
            </a:r>
          </a:p>
          <a:p>
            <a:pPr marL="0" indent="0">
              <a:buNone/>
            </a:pPr>
            <a:r>
              <a:rPr lang="en-US" dirty="0" smtClean="0"/>
              <a:t>What it is not </a:t>
            </a:r>
          </a:p>
          <a:p>
            <a:pPr lvl="1"/>
            <a:r>
              <a:rPr lang="en-US" dirty="0" smtClean="0"/>
              <a:t>rewriting </a:t>
            </a:r>
            <a:r>
              <a:rPr lang="en-US" dirty="0"/>
              <a:t>from </a:t>
            </a:r>
            <a:r>
              <a:rPr lang="en-US" dirty="0" smtClean="0"/>
              <a:t>scratch</a:t>
            </a:r>
            <a:endParaRPr lang="en-US" dirty="0"/>
          </a:p>
          <a:p>
            <a:pPr marL="636588" lvl="1" indent="-236538"/>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45</a:t>
            </a:fld>
            <a:endParaRPr lang="en-US" sz="1000"/>
          </a:p>
        </p:txBody>
      </p:sp>
    </p:spTree>
    <p:extLst>
      <p:ext uri="{BB962C8B-B14F-4D97-AF65-F5344CB8AC3E}">
        <p14:creationId xmlns:p14="http://schemas.microsoft.com/office/powerpoint/2010/main" val="33742856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history</a:t>
            </a:r>
            <a:endParaRPr lang="en-US" dirty="0"/>
          </a:p>
        </p:txBody>
      </p:sp>
      <p:sp>
        <p:nvSpPr>
          <p:cNvPr id="3" name="Content Placeholder 2"/>
          <p:cNvSpPr>
            <a:spLocks noGrp="1"/>
          </p:cNvSpPr>
          <p:nvPr>
            <p:ph idx="1"/>
          </p:nvPr>
        </p:nvSpPr>
        <p:spPr/>
        <p:txBody>
          <a:bodyPr>
            <a:normAutofit fontScale="92500" lnSpcReduction="20000"/>
          </a:bodyPr>
          <a:lstStyle/>
          <a:p>
            <a:r>
              <a:rPr lang="en-US" dirty="0"/>
              <a:t>William </a:t>
            </a:r>
            <a:r>
              <a:rPr lang="en-US" dirty="0" err="1"/>
              <a:t>Opdyke</a:t>
            </a:r>
            <a:r>
              <a:rPr lang="en-US" dirty="0"/>
              <a:t> - 1992</a:t>
            </a:r>
          </a:p>
          <a:p>
            <a:pPr lvl="1"/>
            <a:r>
              <a:rPr lang="en-US" dirty="0"/>
              <a:t>Refactoring Object-Oriented Frameworks[1], was the first in-depth study of code refactoring as a software engineering technique</a:t>
            </a:r>
          </a:p>
          <a:p>
            <a:pPr lvl="1"/>
            <a:r>
              <a:rPr lang="en-US" dirty="0"/>
              <a:t>Problem:- It is hard to change ‘existing’ OO programs.</a:t>
            </a:r>
          </a:p>
          <a:p>
            <a:pPr lvl="1"/>
            <a:r>
              <a:rPr lang="en-US" dirty="0"/>
              <a:t>Solution:- Can we automate ‘code </a:t>
            </a:r>
            <a:r>
              <a:rPr lang="en-US" dirty="0" err="1"/>
              <a:t>restructiring</a:t>
            </a:r>
            <a:r>
              <a:rPr lang="en-US" dirty="0"/>
              <a:t>’?</a:t>
            </a:r>
          </a:p>
          <a:p>
            <a:r>
              <a:rPr lang="en-US" dirty="0"/>
              <a:t>Martin Fowler</a:t>
            </a:r>
          </a:p>
          <a:p>
            <a:pPr lvl="1"/>
            <a:r>
              <a:rPr lang="en-US" dirty="0"/>
              <a:t>The famous ‘Refactoring’ book.</a:t>
            </a:r>
          </a:p>
          <a:p>
            <a:pPr lvl="1"/>
            <a:r>
              <a:rPr lang="en-US" dirty="0" err="1"/>
              <a:t>www.refactoring.com</a:t>
            </a:r>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46</a:t>
            </a:fld>
            <a:endParaRPr lang="en-US" sz="1000"/>
          </a:p>
        </p:txBody>
      </p:sp>
    </p:spTree>
    <p:extLst>
      <p:ext uri="{BB962C8B-B14F-4D97-AF65-F5344CB8AC3E}">
        <p14:creationId xmlns:p14="http://schemas.microsoft.com/office/powerpoint/2010/main" val="299915029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Smells</a:t>
            </a:r>
            <a:endParaRPr lang="en-US" dirty="0"/>
          </a:p>
        </p:txBody>
      </p:sp>
      <p:sp>
        <p:nvSpPr>
          <p:cNvPr id="3" name="Content Placeholder 2"/>
          <p:cNvSpPr>
            <a:spLocks noGrp="1"/>
          </p:cNvSpPr>
          <p:nvPr>
            <p:ph idx="1"/>
          </p:nvPr>
        </p:nvSpPr>
        <p:spPr>
          <a:xfrm>
            <a:off x="457200" y="1367762"/>
            <a:ext cx="8229600" cy="4406435"/>
          </a:xfrm>
        </p:spPr>
        <p:txBody>
          <a:bodyPr>
            <a:normAutofit lnSpcReduction="10000"/>
          </a:bodyPr>
          <a:lstStyle/>
          <a:p>
            <a:r>
              <a:rPr lang="en-US" dirty="0"/>
              <a:t>Warning signs about potential problems in code.</a:t>
            </a:r>
          </a:p>
          <a:p>
            <a:r>
              <a:rPr lang="en-US" dirty="0"/>
              <a:t>Sample smells</a:t>
            </a:r>
          </a:p>
          <a:p>
            <a:pPr lvl="1"/>
            <a:r>
              <a:rPr lang="en-US" dirty="0" smtClean="0"/>
              <a:t>Unclear names of class, methods, variables, parameters</a:t>
            </a:r>
          </a:p>
          <a:p>
            <a:pPr lvl="1"/>
            <a:r>
              <a:rPr lang="en-US" dirty="0" smtClean="0"/>
              <a:t>Comments</a:t>
            </a:r>
            <a:endParaRPr lang="en-US" dirty="0"/>
          </a:p>
          <a:p>
            <a:pPr lvl="1"/>
            <a:r>
              <a:rPr lang="en-US" dirty="0"/>
              <a:t>Long </a:t>
            </a:r>
            <a:r>
              <a:rPr lang="en-US" dirty="0" smtClean="0"/>
              <a:t>Method and large Class</a:t>
            </a:r>
          </a:p>
          <a:p>
            <a:pPr lvl="1"/>
            <a:r>
              <a:rPr lang="en-US" dirty="0" smtClean="0"/>
              <a:t>Nested conditionals and loops</a:t>
            </a:r>
          </a:p>
          <a:p>
            <a:pPr lvl="1"/>
            <a:r>
              <a:rPr lang="en-US" dirty="0" smtClean="0"/>
              <a:t>Code</a:t>
            </a:r>
            <a:r>
              <a:rPr lang="en-US" dirty="0"/>
              <a:t> </a:t>
            </a:r>
            <a:r>
              <a:rPr lang="en-US" dirty="0" smtClean="0"/>
              <a:t>and Logic duplication</a:t>
            </a:r>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47</a:t>
            </a:fld>
            <a:endParaRPr lang="en-US" sz="1000"/>
          </a:p>
        </p:txBody>
      </p:sp>
    </p:spTree>
    <p:extLst>
      <p:ext uri="{BB962C8B-B14F-4D97-AF65-F5344CB8AC3E}">
        <p14:creationId xmlns:p14="http://schemas.microsoft.com/office/powerpoint/2010/main" val="272505255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Cycle</a:t>
            </a:r>
            <a:endParaRPr lang="en-US" dirty="0"/>
          </a:p>
        </p:txBody>
      </p:sp>
      <p:sp>
        <p:nvSpPr>
          <p:cNvPr id="3" name="Content Placeholder 2"/>
          <p:cNvSpPr>
            <a:spLocks noGrp="1"/>
          </p:cNvSpPr>
          <p:nvPr>
            <p:ph idx="1"/>
          </p:nvPr>
        </p:nvSpPr>
        <p:spPr/>
        <p:txBody>
          <a:bodyPr/>
          <a:lstStyle/>
          <a:p>
            <a:r>
              <a:rPr lang="en-US" dirty="0"/>
              <a:t>Start with a working </a:t>
            </a:r>
            <a:r>
              <a:rPr lang="en-US" dirty="0" smtClean="0"/>
              <a:t>program.</a:t>
            </a:r>
          </a:p>
          <a:p>
            <a:r>
              <a:rPr lang="en-US" dirty="0" smtClean="0"/>
              <a:t>While </a:t>
            </a:r>
            <a:r>
              <a:rPr lang="en-US" dirty="0"/>
              <a:t>smells remain:</a:t>
            </a:r>
          </a:p>
          <a:p>
            <a:pPr lvl="1"/>
            <a:r>
              <a:rPr lang="en-US" dirty="0"/>
              <a:t> Choose the worst smell.</a:t>
            </a:r>
          </a:p>
          <a:p>
            <a:pPr lvl="1"/>
            <a:r>
              <a:rPr lang="en-US" dirty="0"/>
              <a:t> Select a refactoring that will address the smell.</a:t>
            </a:r>
          </a:p>
          <a:p>
            <a:pPr lvl="1"/>
            <a:r>
              <a:rPr lang="en-US" dirty="0"/>
              <a:t> Apply the refactoring.</a:t>
            </a:r>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48</a:t>
            </a:fld>
            <a:endParaRPr lang="en-US" sz="1000"/>
          </a:p>
        </p:txBody>
      </p:sp>
    </p:spTree>
    <p:extLst>
      <p:ext uri="{BB962C8B-B14F-4D97-AF65-F5344CB8AC3E}">
        <p14:creationId xmlns:p14="http://schemas.microsoft.com/office/powerpoint/2010/main" val="240710535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Refactoring Examples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95107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you?</a:t>
            </a:r>
            <a:endParaRPr lang="en-US" dirty="0"/>
          </a:p>
        </p:txBody>
      </p:sp>
      <p:sp>
        <p:nvSpPr>
          <p:cNvPr id="3" name="Content Placeholder 2"/>
          <p:cNvSpPr>
            <a:spLocks noGrp="1"/>
          </p:cNvSpPr>
          <p:nvPr>
            <p:ph idx="1"/>
          </p:nvPr>
        </p:nvSpPr>
        <p:spPr/>
        <p:txBody>
          <a:bodyPr>
            <a:normAutofit fontScale="85000" lnSpcReduction="20000"/>
          </a:bodyPr>
          <a:lstStyle/>
          <a:p>
            <a:r>
              <a:rPr lang="en-US" dirty="0"/>
              <a:t>Who are you?</a:t>
            </a:r>
          </a:p>
          <a:p>
            <a:r>
              <a:rPr lang="en-US" dirty="0"/>
              <a:t>What do you do?</a:t>
            </a:r>
          </a:p>
          <a:p>
            <a:r>
              <a:rPr lang="en-US" dirty="0"/>
              <a:t>Why are you here</a:t>
            </a:r>
            <a:r>
              <a:rPr lang="en-US" dirty="0" smtClean="0"/>
              <a:t>?</a:t>
            </a:r>
          </a:p>
          <a:p>
            <a:endParaRPr lang="en-US" dirty="0"/>
          </a:p>
          <a:p>
            <a:endParaRPr lang="en-US" dirty="0" smtClean="0"/>
          </a:p>
          <a:p>
            <a:endParaRPr lang="en-US" dirty="0"/>
          </a:p>
          <a:p>
            <a:endParaRPr lang="en-US" dirty="0" smtClean="0"/>
          </a:p>
          <a:p>
            <a:endParaRPr lang="en-US" dirty="0" smtClean="0"/>
          </a:p>
          <a:p>
            <a:endParaRPr lang="en-US" dirty="0"/>
          </a:p>
          <a:p>
            <a:pPr algn="r">
              <a:buNone/>
            </a:pPr>
            <a:r>
              <a:rPr lang="en-US" i="1" dirty="0"/>
              <a:t>All in 30 seconds or </a:t>
            </a:r>
            <a:r>
              <a:rPr lang="en-US" i="1" dirty="0" smtClean="0"/>
              <a:t>less</a:t>
            </a:r>
            <a:endParaRPr lang="en-US" dirty="0"/>
          </a:p>
        </p:txBody>
      </p:sp>
    </p:spTree>
    <p:extLst>
      <p:ext uri="{BB962C8B-B14F-4D97-AF65-F5344CB8AC3E}">
        <p14:creationId xmlns:p14="http://schemas.microsoft.com/office/powerpoint/2010/main" val="887570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Examples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Rename</a:t>
            </a:r>
          </a:p>
          <a:p>
            <a:pPr lvl="1"/>
            <a:r>
              <a:rPr lang="en-US" dirty="0" smtClean="0"/>
              <a:t>Sometimes </a:t>
            </a:r>
            <a:r>
              <a:rPr lang="en-US" dirty="0"/>
              <a:t>you come across a method or variable that doesn’t </a:t>
            </a:r>
            <a:r>
              <a:rPr lang="en-US" dirty="0" smtClean="0"/>
              <a:t>describe:</a:t>
            </a:r>
          </a:p>
          <a:p>
            <a:pPr lvl="1"/>
            <a:endParaRPr lang="en-US" dirty="0"/>
          </a:p>
          <a:p>
            <a:pPr lvl="1"/>
            <a:endParaRPr lang="en-US" dirty="0" smtClean="0"/>
          </a:p>
          <a:p>
            <a:pPr lvl="1"/>
            <a:r>
              <a:rPr lang="en-US" dirty="0" smtClean="0"/>
              <a:t>The </a:t>
            </a:r>
            <a:r>
              <a:rPr lang="en-US" dirty="0"/>
              <a:t>only way to understand it is to read more </a:t>
            </a:r>
            <a:r>
              <a:rPr lang="en-US" dirty="0" smtClean="0"/>
              <a:t>code</a:t>
            </a:r>
          </a:p>
          <a:p>
            <a:pPr lvl="1"/>
            <a:r>
              <a:rPr lang="en-US" dirty="0" smtClean="0"/>
              <a:t>Rename </a:t>
            </a:r>
            <a:r>
              <a:rPr lang="en-US" dirty="0"/>
              <a:t>to describe what it returns</a:t>
            </a:r>
            <a:r>
              <a:rPr lang="en-US" dirty="0" smtClean="0"/>
              <a:t>:</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50</a:t>
            </a:fld>
            <a:endParaRPr lang="en-US" sz="1000"/>
          </a:p>
        </p:txBody>
      </p:sp>
      <p:sp>
        <p:nvSpPr>
          <p:cNvPr id="5" name="TextBox 4"/>
          <p:cNvSpPr txBox="1"/>
          <p:nvPr/>
        </p:nvSpPr>
        <p:spPr>
          <a:xfrm>
            <a:off x="990600" y="2918351"/>
            <a:ext cx="7613848" cy="492443"/>
          </a:xfrm>
          <a:prstGeom prst="rect">
            <a:avLst/>
          </a:prstGeom>
          <a:solidFill>
            <a:schemeClr val="tx1"/>
          </a:solidFill>
          <a:ln w="38100" cmpd="sng">
            <a:solidFill>
              <a:srgbClr val="E55725"/>
            </a:solidFill>
          </a:ln>
        </p:spPr>
        <p:txBody>
          <a:bodyPr wrap="square" lIns="182880" tIns="91440" rIns="182880" bIns="91440" rtlCol="0">
            <a:spAutoFit/>
          </a:bodyPr>
          <a:lstStyle/>
          <a:p>
            <a:pPr>
              <a:buNone/>
            </a:pPr>
            <a:r>
              <a:rPr lang="en-US" dirty="0" smtClean="0">
                <a:solidFill>
                  <a:schemeClr val="bg1"/>
                </a:solidFill>
                <a:latin typeface="Courier"/>
              </a:rPr>
              <a:t>String </a:t>
            </a:r>
            <a:r>
              <a:rPr lang="en-US" dirty="0" err="1" smtClean="0">
                <a:solidFill>
                  <a:schemeClr val="bg1"/>
                </a:solidFill>
                <a:latin typeface="Courier"/>
              </a:rPr>
              <a:t>n</a:t>
            </a:r>
            <a:r>
              <a:rPr lang="en-US" dirty="0" smtClean="0">
                <a:solidFill>
                  <a:schemeClr val="bg1"/>
                </a:solidFill>
                <a:latin typeface="Courier"/>
              </a:rPr>
              <a:t> = </a:t>
            </a:r>
            <a:r>
              <a:rPr lang="en-US" dirty="0" err="1" smtClean="0">
                <a:solidFill>
                  <a:schemeClr val="bg1"/>
                </a:solidFill>
                <a:latin typeface="Courier"/>
              </a:rPr>
              <a:t>participant.n</a:t>
            </a:r>
            <a:r>
              <a:rPr lang="en-US" dirty="0" smtClean="0">
                <a:solidFill>
                  <a:schemeClr val="bg1"/>
                </a:solidFill>
                <a:latin typeface="Courier"/>
              </a:rPr>
              <a:t>()</a:t>
            </a:r>
          </a:p>
        </p:txBody>
      </p:sp>
      <p:sp>
        <p:nvSpPr>
          <p:cNvPr id="6" name="TextBox 5"/>
          <p:cNvSpPr txBox="1"/>
          <p:nvPr/>
        </p:nvSpPr>
        <p:spPr>
          <a:xfrm>
            <a:off x="990600" y="5106401"/>
            <a:ext cx="7613848" cy="492443"/>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r>
              <a:rPr lang="en-US" dirty="0" smtClean="0">
                <a:solidFill>
                  <a:schemeClr val="bg1"/>
                </a:solidFill>
                <a:latin typeface="Courier"/>
              </a:rPr>
              <a:t>String name = </a:t>
            </a:r>
            <a:r>
              <a:rPr lang="en-US" dirty="0" err="1" smtClean="0">
                <a:solidFill>
                  <a:schemeClr val="bg1"/>
                </a:solidFill>
                <a:latin typeface="Courier"/>
              </a:rPr>
              <a:t>participant.name</a:t>
            </a:r>
            <a:r>
              <a:rPr lang="en-US" dirty="0" smtClean="0">
                <a:solidFill>
                  <a:schemeClr val="bg1"/>
                </a:solidFill>
                <a:latin typeface="Courier"/>
              </a:rPr>
              <a:t>()</a:t>
            </a:r>
          </a:p>
        </p:txBody>
      </p:sp>
    </p:spTree>
    <p:extLst>
      <p:ext uri="{BB962C8B-B14F-4D97-AF65-F5344CB8AC3E}">
        <p14:creationId xmlns:p14="http://schemas.microsoft.com/office/powerpoint/2010/main" val="200574428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Examples</a:t>
            </a:r>
            <a:endParaRPr lang="en-US" dirty="0"/>
          </a:p>
        </p:txBody>
      </p:sp>
      <p:sp>
        <p:nvSpPr>
          <p:cNvPr id="3" name="Content Placeholder 2"/>
          <p:cNvSpPr>
            <a:spLocks noGrp="1"/>
          </p:cNvSpPr>
          <p:nvPr>
            <p:ph idx="1"/>
          </p:nvPr>
        </p:nvSpPr>
        <p:spPr/>
        <p:txBody>
          <a:bodyPr/>
          <a:lstStyle/>
          <a:p>
            <a:pPr marL="0" indent="0">
              <a:buNone/>
            </a:pPr>
            <a:r>
              <a:rPr lang="en-US" dirty="0" smtClean="0"/>
              <a:t>Commented code:</a:t>
            </a:r>
          </a:p>
          <a:p>
            <a:pPr lvl="1"/>
            <a:r>
              <a:rPr lang="en-US" dirty="0" smtClean="0"/>
              <a:t>Symptoms</a:t>
            </a:r>
          </a:p>
          <a:p>
            <a:pPr lvl="1"/>
            <a:r>
              <a:rPr lang="en-US" dirty="0" smtClean="0"/>
              <a:t>Comment </a:t>
            </a:r>
            <a:r>
              <a:rPr lang="en-US" dirty="0"/>
              <a:t>symbols (// or /*) appear in the code. </a:t>
            </a:r>
          </a:p>
          <a:p>
            <a:pPr marL="0" indent="0">
              <a:buNone/>
            </a:pPr>
            <a:endParaRPr lang="en-US" dirty="0"/>
          </a:p>
          <a:p>
            <a:pPr marL="0" indent="0">
              <a:buNone/>
            </a:pPr>
            <a:r>
              <a:rPr lang="en-US" dirty="0"/>
              <a:t>Some comments are </a:t>
            </a:r>
            <a:r>
              <a:rPr lang="en-US" dirty="0" smtClean="0"/>
              <a:t>helpful:</a:t>
            </a:r>
          </a:p>
          <a:p>
            <a:pPr lvl="1"/>
            <a:r>
              <a:rPr lang="en-US" dirty="0" smtClean="0"/>
              <a:t>Those </a:t>
            </a:r>
            <a:r>
              <a:rPr lang="en-US" dirty="0"/>
              <a:t>that tell why something is done a particular way (or why it wasn't)</a:t>
            </a:r>
          </a:p>
          <a:p>
            <a:pPr marL="0" indent="0">
              <a:buNone/>
            </a:pPr>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51</a:t>
            </a:fld>
            <a:endParaRPr lang="en-US" sz="1000"/>
          </a:p>
        </p:txBody>
      </p:sp>
    </p:spTree>
    <p:extLst>
      <p:ext uri="{BB962C8B-B14F-4D97-AF65-F5344CB8AC3E}">
        <p14:creationId xmlns:p14="http://schemas.microsoft.com/office/powerpoint/2010/main" val="15382855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Examples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Extract Method</a:t>
            </a:r>
          </a:p>
          <a:p>
            <a:pPr lvl="1"/>
            <a:r>
              <a:rPr lang="en-US" dirty="0" smtClean="0"/>
              <a:t>When </a:t>
            </a:r>
            <a:r>
              <a:rPr lang="en-US" dirty="0"/>
              <a:t>a method does many things it can be difficult to </a:t>
            </a:r>
            <a:r>
              <a:rPr lang="en-US" dirty="0" smtClean="0"/>
              <a:t>read</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a:t>Comments and whitespace often exposes grouping</a:t>
            </a:r>
          </a:p>
          <a:p>
            <a:pPr lvl="1"/>
            <a:endParaRPr lang="en-US" dirty="0"/>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52</a:t>
            </a:fld>
            <a:endParaRPr lang="en-US" sz="1000"/>
          </a:p>
        </p:txBody>
      </p:sp>
      <p:sp>
        <p:nvSpPr>
          <p:cNvPr id="5" name="TextBox 4"/>
          <p:cNvSpPr txBox="1"/>
          <p:nvPr/>
        </p:nvSpPr>
        <p:spPr>
          <a:xfrm>
            <a:off x="457200" y="3007981"/>
            <a:ext cx="8147248" cy="1846660"/>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r>
              <a:rPr lang="en-US" dirty="0" smtClean="0">
                <a:solidFill>
                  <a:schemeClr val="bg1"/>
                </a:solidFill>
                <a:latin typeface="Courier"/>
              </a:rPr>
              <a:t>public void </a:t>
            </a:r>
            <a:r>
              <a:rPr lang="en-US" dirty="0" err="1" smtClean="0">
                <a:solidFill>
                  <a:schemeClr val="bg1"/>
                </a:solidFill>
                <a:latin typeface="Courier"/>
              </a:rPr>
              <a:t>printReceipt</a:t>
            </a:r>
            <a:r>
              <a:rPr lang="en-US" dirty="0" smtClean="0">
                <a:solidFill>
                  <a:schemeClr val="bg1"/>
                </a:solidFill>
                <a:latin typeface="Courier"/>
              </a:rPr>
              <a:t>() {</a:t>
            </a:r>
          </a:p>
          <a:p>
            <a:pPr>
              <a:buNone/>
            </a:pPr>
            <a:r>
              <a:rPr lang="en-US" dirty="0" smtClean="0">
                <a:solidFill>
                  <a:schemeClr val="bg1"/>
                </a:solidFill>
                <a:latin typeface="Courier"/>
              </a:rPr>
              <a:t>	// Header</a:t>
            </a:r>
          </a:p>
          <a:p>
            <a:pPr>
              <a:buNone/>
            </a:pPr>
            <a:r>
              <a:rPr lang="en-US" dirty="0" smtClean="0">
                <a:solidFill>
                  <a:schemeClr val="bg1"/>
                </a:solidFill>
                <a:latin typeface="Courier"/>
              </a:rPr>
              <a:t>	</a:t>
            </a:r>
            <a:r>
              <a:rPr lang="en-US" dirty="0" err="1" smtClean="0">
                <a:solidFill>
                  <a:schemeClr val="bg1"/>
                </a:solidFill>
                <a:latin typeface="Courier"/>
              </a:rPr>
              <a:t>print(“Receipt</a:t>
            </a:r>
            <a:r>
              <a:rPr lang="en-US" dirty="0" smtClean="0">
                <a:solidFill>
                  <a:schemeClr val="bg1"/>
                </a:solidFill>
                <a:latin typeface="Courier"/>
              </a:rPr>
              <a:t> Header”)</a:t>
            </a:r>
          </a:p>
          <a:p>
            <a:pPr>
              <a:buNone/>
            </a:pPr>
            <a:r>
              <a:rPr lang="en-US" dirty="0" smtClean="0">
                <a:solidFill>
                  <a:schemeClr val="bg1"/>
                </a:solidFill>
                <a:latin typeface="Courier"/>
              </a:rPr>
              <a:t>	// Content</a:t>
            </a:r>
          </a:p>
          <a:p>
            <a:pPr>
              <a:buNone/>
            </a:pPr>
            <a:r>
              <a:rPr lang="en-US" dirty="0" smtClean="0">
                <a:solidFill>
                  <a:schemeClr val="bg1"/>
                </a:solidFill>
                <a:latin typeface="Courier"/>
              </a:rPr>
              <a:t>	print(“…content…”)</a:t>
            </a:r>
          </a:p>
          <a:p>
            <a:pPr>
              <a:buNone/>
            </a:pPr>
            <a:r>
              <a:rPr lang="en-US" dirty="0" smtClean="0">
                <a:solidFill>
                  <a:schemeClr val="bg1"/>
                </a:solidFill>
                <a:latin typeface="Courier"/>
              </a:rPr>
              <a:t>}</a:t>
            </a:r>
          </a:p>
        </p:txBody>
      </p:sp>
    </p:spTree>
    <p:extLst>
      <p:ext uri="{BB962C8B-B14F-4D97-AF65-F5344CB8AC3E}">
        <p14:creationId xmlns:p14="http://schemas.microsoft.com/office/powerpoint/2010/main" val="318511125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Examples</a:t>
            </a:r>
            <a:endParaRPr lang="en-US" dirty="0"/>
          </a:p>
        </p:txBody>
      </p:sp>
      <p:sp>
        <p:nvSpPr>
          <p:cNvPr id="3" name="Content Placeholder 2"/>
          <p:cNvSpPr>
            <a:spLocks noGrp="1"/>
          </p:cNvSpPr>
          <p:nvPr>
            <p:ph idx="1"/>
          </p:nvPr>
        </p:nvSpPr>
        <p:spPr/>
        <p:txBody>
          <a:bodyPr/>
          <a:lstStyle/>
          <a:p>
            <a:pPr marL="0" indent="0">
              <a:buNone/>
            </a:pPr>
            <a:r>
              <a:rPr lang="en-US" dirty="0"/>
              <a:t>Extract Method</a:t>
            </a:r>
          </a:p>
          <a:p>
            <a:pPr lvl="1"/>
            <a:r>
              <a:rPr lang="en-US" dirty="0"/>
              <a:t>When a method does many things it can be difficult to read</a:t>
            </a:r>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53</a:t>
            </a:fld>
            <a:endParaRPr lang="en-US" sz="1000"/>
          </a:p>
        </p:txBody>
      </p:sp>
      <p:sp>
        <p:nvSpPr>
          <p:cNvPr id="5" name="TextBox 4"/>
          <p:cNvSpPr txBox="1"/>
          <p:nvPr/>
        </p:nvSpPr>
        <p:spPr>
          <a:xfrm>
            <a:off x="457200" y="3042140"/>
            <a:ext cx="8367652" cy="2954656"/>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r>
              <a:rPr lang="en-US" dirty="0" smtClean="0">
                <a:solidFill>
                  <a:schemeClr val="bg1"/>
                </a:solidFill>
                <a:latin typeface="Courier"/>
              </a:rPr>
              <a:t>public void </a:t>
            </a:r>
            <a:r>
              <a:rPr lang="en-US" dirty="0" err="1" smtClean="0">
                <a:solidFill>
                  <a:schemeClr val="bg1"/>
                </a:solidFill>
                <a:latin typeface="Courier"/>
              </a:rPr>
              <a:t>printReceipt</a:t>
            </a:r>
            <a:r>
              <a:rPr lang="en-US" dirty="0" smtClean="0">
                <a:solidFill>
                  <a:schemeClr val="bg1"/>
                </a:solidFill>
                <a:latin typeface="Courier"/>
              </a:rPr>
              <a:t>() {</a:t>
            </a:r>
          </a:p>
          <a:p>
            <a:pPr>
              <a:buNone/>
            </a:pPr>
            <a:r>
              <a:rPr lang="en-US" dirty="0" smtClean="0">
                <a:solidFill>
                  <a:schemeClr val="bg1"/>
                </a:solidFill>
                <a:latin typeface="Courier"/>
              </a:rPr>
              <a:t>	</a:t>
            </a:r>
            <a:r>
              <a:rPr lang="en-US" dirty="0" err="1" smtClean="0">
                <a:solidFill>
                  <a:schemeClr val="bg1"/>
                </a:solidFill>
                <a:latin typeface="Courier"/>
              </a:rPr>
              <a:t>printHeader</a:t>
            </a:r>
            <a:r>
              <a:rPr lang="en-US" dirty="0" smtClean="0">
                <a:solidFill>
                  <a:schemeClr val="bg1"/>
                </a:solidFill>
                <a:latin typeface="Courier"/>
              </a:rPr>
              <a:t>()</a:t>
            </a:r>
          </a:p>
          <a:p>
            <a:pPr>
              <a:buNone/>
            </a:pPr>
            <a:r>
              <a:rPr lang="en-US" dirty="0" smtClean="0">
                <a:solidFill>
                  <a:schemeClr val="bg1"/>
                </a:solidFill>
                <a:latin typeface="Courier"/>
              </a:rPr>
              <a:t>	</a:t>
            </a:r>
            <a:r>
              <a:rPr lang="en-US" dirty="0" err="1" smtClean="0">
                <a:solidFill>
                  <a:schemeClr val="bg1"/>
                </a:solidFill>
                <a:latin typeface="Courier"/>
              </a:rPr>
              <a:t>printContent</a:t>
            </a:r>
            <a:r>
              <a:rPr lang="en-US" dirty="0" smtClean="0">
                <a:solidFill>
                  <a:schemeClr val="bg1"/>
                </a:solidFill>
                <a:latin typeface="Courier"/>
              </a:rPr>
              <a:t>()</a:t>
            </a:r>
          </a:p>
          <a:p>
            <a:pPr>
              <a:buNone/>
            </a:pPr>
            <a:r>
              <a:rPr lang="en-US" dirty="0" smtClean="0">
                <a:solidFill>
                  <a:schemeClr val="bg1"/>
                </a:solidFill>
                <a:latin typeface="Courier"/>
              </a:rPr>
              <a:t>}</a:t>
            </a:r>
          </a:p>
          <a:p>
            <a:pPr>
              <a:buNone/>
            </a:pPr>
            <a:r>
              <a:rPr lang="en-US" dirty="0" smtClean="0">
                <a:solidFill>
                  <a:schemeClr val="bg1"/>
                </a:solidFill>
                <a:latin typeface="Courier"/>
              </a:rPr>
              <a:t>private void </a:t>
            </a:r>
            <a:r>
              <a:rPr lang="en-US" dirty="0" err="1" smtClean="0">
                <a:solidFill>
                  <a:schemeClr val="bg1"/>
                </a:solidFill>
                <a:latin typeface="Courier"/>
              </a:rPr>
              <a:t>printHeader</a:t>
            </a:r>
            <a:r>
              <a:rPr lang="en-US" dirty="0" smtClean="0">
                <a:solidFill>
                  <a:schemeClr val="bg1"/>
                </a:solidFill>
                <a:latin typeface="Courier"/>
              </a:rPr>
              <a:t>() {</a:t>
            </a:r>
          </a:p>
          <a:p>
            <a:pPr>
              <a:buNone/>
            </a:pPr>
            <a:r>
              <a:rPr lang="en-US" dirty="0" smtClean="0">
                <a:solidFill>
                  <a:schemeClr val="bg1"/>
                </a:solidFill>
                <a:latin typeface="Courier"/>
              </a:rPr>
              <a:t>	</a:t>
            </a:r>
            <a:r>
              <a:rPr lang="en-US" dirty="0" err="1" smtClean="0">
                <a:solidFill>
                  <a:schemeClr val="bg1"/>
                </a:solidFill>
                <a:latin typeface="Courier"/>
              </a:rPr>
              <a:t>print(“Receipt</a:t>
            </a:r>
            <a:r>
              <a:rPr lang="en-US" dirty="0" smtClean="0">
                <a:solidFill>
                  <a:schemeClr val="bg1"/>
                </a:solidFill>
                <a:latin typeface="Courier"/>
              </a:rPr>
              <a:t> Header”)</a:t>
            </a:r>
          </a:p>
          <a:p>
            <a:pPr>
              <a:buNone/>
            </a:pPr>
            <a:r>
              <a:rPr lang="en-US" dirty="0" smtClean="0">
                <a:solidFill>
                  <a:schemeClr val="bg1"/>
                </a:solidFill>
                <a:latin typeface="Courier"/>
              </a:rPr>
              <a:t>}</a:t>
            </a:r>
          </a:p>
          <a:p>
            <a:pPr>
              <a:buNone/>
            </a:pPr>
            <a:r>
              <a:rPr lang="en-US" dirty="0" smtClean="0">
                <a:solidFill>
                  <a:schemeClr val="bg1"/>
                </a:solidFill>
                <a:latin typeface="Courier"/>
              </a:rPr>
              <a:t>private void </a:t>
            </a:r>
            <a:r>
              <a:rPr lang="en-US" dirty="0" err="1" smtClean="0">
                <a:solidFill>
                  <a:schemeClr val="bg1"/>
                </a:solidFill>
                <a:latin typeface="Courier"/>
              </a:rPr>
              <a:t>printContent</a:t>
            </a:r>
            <a:r>
              <a:rPr lang="en-US" dirty="0" smtClean="0">
                <a:solidFill>
                  <a:schemeClr val="bg1"/>
                </a:solidFill>
                <a:latin typeface="Courier"/>
              </a:rPr>
              <a:t>() {</a:t>
            </a:r>
          </a:p>
          <a:p>
            <a:pPr>
              <a:buNone/>
            </a:pPr>
            <a:r>
              <a:rPr lang="en-US" dirty="0" smtClean="0">
                <a:solidFill>
                  <a:schemeClr val="bg1"/>
                </a:solidFill>
                <a:latin typeface="Courier"/>
              </a:rPr>
              <a:t>	print(“…content…”)</a:t>
            </a:r>
          </a:p>
          <a:p>
            <a:pPr>
              <a:buNone/>
            </a:pPr>
            <a:r>
              <a:rPr lang="en-US" dirty="0" smtClean="0">
                <a:solidFill>
                  <a:schemeClr val="bg1"/>
                </a:solidFill>
                <a:latin typeface="Courier"/>
              </a:rPr>
              <a:t>}</a:t>
            </a:r>
            <a:endParaRPr lang="en-US" dirty="0">
              <a:solidFill>
                <a:schemeClr val="bg1"/>
              </a:solidFill>
              <a:latin typeface="Courier"/>
            </a:endParaRPr>
          </a:p>
        </p:txBody>
      </p:sp>
    </p:spTree>
    <p:extLst>
      <p:ext uri="{BB962C8B-B14F-4D97-AF65-F5344CB8AC3E}">
        <p14:creationId xmlns:p14="http://schemas.microsoft.com/office/powerpoint/2010/main" val="110867638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 Loop</a:t>
            </a:r>
            <a:endParaRPr lang="en-US" dirty="0"/>
          </a:p>
        </p:txBody>
      </p:sp>
      <p:sp>
        <p:nvSpPr>
          <p:cNvPr id="3" name="Content Placeholder 2"/>
          <p:cNvSpPr>
            <a:spLocks noGrp="1"/>
          </p:cNvSpPr>
          <p:nvPr>
            <p:ph idx="1"/>
          </p:nvPr>
        </p:nvSpPr>
        <p:spPr/>
        <p:txBody>
          <a:bodyPr/>
          <a:lstStyle/>
          <a:p>
            <a:pPr marL="0" indent="0">
              <a:buNone/>
            </a:pPr>
            <a:r>
              <a:rPr lang="en-US" dirty="0" smtClean="0"/>
              <a:t>Split Loop</a:t>
            </a:r>
          </a:p>
          <a:p>
            <a:pPr lvl="1"/>
            <a:r>
              <a:rPr lang="en-US" dirty="0"/>
              <a:t>Used to simplify logic that occurs in a loop</a:t>
            </a:r>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54</a:t>
            </a:fld>
            <a:endParaRPr lang="en-US" sz="1000"/>
          </a:p>
        </p:txBody>
      </p:sp>
      <p:sp>
        <p:nvSpPr>
          <p:cNvPr id="5" name="TextBox 4"/>
          <p:cNvSpPr txBox="1"/>
          <p:nvPr/>
        </p:nvSpPr>
        <p:spPr>
          <a:xfrm>
            <a:off x="990600" y="3147842"/>
            <a:ext cx="7613848" cy="2339102"/>
          </a:xfrm>
          <a:prstGeom prst="rect">
            <a:avLst/>
          </a:prstGeom>
          <a:solidFill>
            <a:schemeClr val="tx1"/>
          </a:solidFill>
          <a:ln w="38100">
            <a:solidFill>
              <a:srgbClr val="F15A22"/>
            </a:solidFill>
          </a:ln>
        </p:spPr>
        <p:txBody>
          <a:bodyPr wrap="square" lIns="182880" tIns="91440" rIns="182880" bIns="91440" rtlCol="0">
            <a:spAutoFit/>
          </a:bodyPr>
          <a:lstStyle/>
          <a:p>
            <a:pPr>
              <a:buNone/>
            </a:pPr>
            <a:r>
              <a:rPr lang="en-US" dirty="0" smtClean="0">
                <a:solidFill>
                  <a:schemeClr val="bg1"/>
                </a:solidFill>
                <a:latin typeface="Courier"/>
              </a:rPr>
              <a:t>public void </a:t>
            </a:r>
            <a:r>
              <a:rPr lang="en-US" dirty="0" err="1" smtClean="0">
                <a:solidFill>
                  <a:schemeClr val="bg1"/>
                </a:solidFill>
                <a:latin typeface="Courier"/>
              </a:rPr>
              <a:t>saveTotals(items</a:t>
            </a:r>
            <a:r>
              <a:rPr lang="en-US" dirty="0" smtClean="0">
                <a:solidFill>
                  <a:schemeClr val="bg1"/>
                </a:solidFill>
                <a:latin typeface="Courier"/>
              </a:rPr>
              <a:t>) {</a:t>
            </a:r>
          </a:p>
          <a:p>
            <a:pPr>
              <a:buNone/>
            </a:pPr>
            <a:r>
              <a:rPr lang="en-US" dirty="0" smtClean="0">
                <a:solidFill>
                  <a:schemeClr val="bg1"/>
                </a:solidFill>
                <a:latin typeface="Courier"/>
              </a:rPr>
              <a:t>	</a:t>
            </a:r>
            <a:r>
              <a:rPr lang="en-US" dirty="0" err="1" smtClean="0">
                <a:solidFill>
                  <a:schemeClr val="bg1"/>
                </a:solidFill>
                <a:latin typeface="Courier"/>
              </a:rPr>
              <a:t>for(item</a:t>
            </a:r>
            <a:r>
              <a:rPr lang="en-US" dirty="0" smtClean="0">
                <a:solidFill>
                  <a:schemeClr val="bg1"/>
                </a:solidFill>
                <a:latin typeface="Courier"/>
              </a:rPr>
              <a:t> in items) {</a:t>
            </a:r>
          </a:p>
          <a:p>
            <a:pPr>
              <a:buNone/>
            </a:pPr>
            <a:r>
              <a:rPr lang="en-US" dirty="0" smtClean="0">
                <a:solidFill>
                  <a:schemeClr val="bg1"/>
                </a:solidFill>
                <a:latin typeface="Courier"/>
              </a:rPr>
              <a:t>		</a:t>
            </a:r>
            <a:r>
              <a:rPr lang="en-US" dirty="0" err="1" smtClean="0">
                <a:solidFill>
                  <a:schemeClr val="bg1"/>
                </a:solidFill>
                <a:latin typeface="Courier"/>
              </a:rPr>
              <a:t>totalPoints</a:t>
            </a:r>
            <a:r>
              <a:rPr lang="en-US" dirty="0" smtClean="0">
                <a:solidFill>
                  <a:schemeClr val="bg1"/>
                </a:solidFill>
                <a:latin typeface="Courier"/>
              </a:rPr>
              <a:t> += </a:t>
            </a:r>
            <a:r>
              <a:rPr lang="en-US" dirty="0" err="1" smtClean="0">
                <a:solidFill>
                  <a:schemeClr val="bg1"/>
                </a:solidFill>
                <a:latin typeface="Courier"/>
              </a:rPr>
              <a:t>item.points</a:t>
            </a:r>
            <a:endParaRPr lang="en-US" dirty="0" smtClean="0">
              <a:solidFill>
                <a:schemeClr val="bg1"/>
              </a:solidFill>
              <a:latin typeface="Courier"/>
            </a:endParaRPr>
          </a:p>
          <a:p>
            <a:pPr>
              <a:buNone/>
            </a:pPr>
            <a:r>
              <a:rPr lang="en-US" dirty="0" smtClean="0">
                <a:solidFill>
                  <a:schemeClr val="bg1"/>
                </a:solidFill>
                <a:latin typeface="Courier"/>
              </a:rPr>
              <a:t>		</a:t>
            </a:r>
            <a:r>
              <a:rPr lang="en-US" dirty="0" err="1" smtClean="0">
                <a:solidFill>
                  <a:schemeClr val="bg1"/>
                </a:solidFill>
                <a:latin typeface="Courier"/>
              </a:rPr>
              <a:t>totalCost</a:t>
            </a:r>
            <a:r>
              <a:rPr lang="en-US" dirty="0" smtClean="0">
                <a:solidFill>
                  <a:schemeClr val="bg1"/>
                </a:solidFill>
                <a:latin typeface="Courier"/>
              </a:rPr>
              <a:t> += </a:t>
            </a:r>
            <a:r>
              <a:rPr lang="en-US" dirty="0" err="1" smtClean="0">
                <a:solidFill>
                  <a:schemeClr val="bg1"/>
                </a:solidFill>
                <a:latin typeface="Courier"/>
              </a:rPr>
              <a:t>item.price</a:t>
            </a:r>
            <a:endParaRPr lang="en-US" dirty="0" smtClean="0">
              <a:solidFill>
                <a:schemeClr val="bg1"/>
              </a:solidFill>
              <a:latin typeface="Courier"/>
            </a:endParaRPr>
          </a:p>
          <a:p>
            <a:pPr>
              <a:buNone/>
            </a:pPr>
            <a:r>
              <a:rPr lang="en-US" dirty="0" smtClean="0">
                <a:solidFill>
                  <a:schemeClr val="bg1"/>
                </a:solidFill>
                <a:latin typeface="Courier"/>
              </a:rPr>
              <a:t>	}</a:t>
            </a:r>
          </a:p>
          <a:p>
            <a:pPr>
              <a:buNone/>
            </a:pPr>
            <a:r>
              <a:rPr lang="en-US" dirty="0" smtClean="0">
                <a:solidFill>
                  <a:schemeClr val="bg1"/>
                </a:solidFill>
                <a:latin typeface="Courier"/>
              </a:rPr>
              <a:t>}</a:t>
            </a:r>
            <a:endParaRPr lang="en-US" dirty="0">
              <a:solidFill>
                <a:schemeClr val="bg1"/>
              </a:solidFill>
              <a:latin typeface="Courier"/>
            </a:endParaRPr>
          </a:p>
        </p:txBody>
      </p:sp>
    </p:spTree>
    <p:extLst>
      <p:ext uri="{BB962C8B-B14F-4D97-AF65-F5344CB8AC3E}">
        <p14:creationId xmlns:p14="http://schemas.microsoft.com/office/powerpoint/2010/main" val="255490900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Examples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Split Loop</a:t>
            </a:r>
          </a:p>
          <a:p>
            <a:pPr lvl="1"/>
            <a:r>
              <a:rPr lang="en-US" dirty="0"/>
              <a:t>Used to simplify logic that occurs in a </a:t>
            </a:r>
            <a:r>
              <a:rPr lang="en-US" dirty="0" smtClean="0"/>
              <a:t>loop</a:t>
            </a:r>
          </a:p>
          <a:p>
            <a:endParaRPr lang="en-US" dirty="0"/>
          </a:p>
          <a:p>
            <a:endParaRPr lang="en-US" dirty="0" smtClean="0"/>
          </a:p>
          <a:p>
            <a:endParaRPr lang="en-US" dirty="0"/>
          </a:p>
          <a:p>
            <a:endParaRPr lang="en-US" dirty="0" smtClean="0"/>
          </a:p>
          <a:p>
            <a:endParaRPr lang="en-US" dirty="0"/>
          </a:p>
          <a:p>
            <a:endParaRPr lang="en-US" dirty="0" smtClean="0"/>
          </a:p>
          <a:p>
            <a:pPr lvl="1"/>
            <a:endParaRPr lang="en-US" dirty="0" smtClean="0"/>
          </a:p>
          <a:p>
            <a:pPr lvl="1"/>
            <a:r>
              <a:rPr lang="en-US" dirty="0" smtClean="0"/>
              <a:t>Now </a:t>
            </a:r>
            <a:r>
              <a:rPr lang="en-US" dirty="0"/>
              <a:t>you can extract method to describe what they do</a:t>
            </a:r>
          </a:p>
          <a:p>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55</a:t>
            </a:fld>
            <a:endParaRPr lang="en-US" sz="1000"/>
          </a:p>
        </p:txBody>
      </p:sp>
      <p:sp>
        <p:nvSpPr>
          <p:cNvPr id="5" name="TextBox 4"/>
          <p:cNvSpPr txBox="1"/>
          <p:nvPr/>
        </p:nvSpPr>
        <p:spPr>
          <a:xfrm>
            <a:off x="457199" y="2728833"/>
            <a:ext cx="8485491" cy="2400657"/>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r>
              <a:rPr lang="en-US" dirty="0" smtClean="0">
                <a:solidFill>
                  <a:schemeClr val="bg1"/>
                </a:solidFill>
                <a:latin typeface="Courier"/>
              </a:rPr>
              <a:t>public void </a:t>
            </a:r>
            <a:r>
              <a:rPr lang="en-US" dirty="0" err="1" smtClean="0">
                <a:solidFill>
                  <a:schemeClr val="bg1"/>
                </a:solidFill>
                <a:latin typeface="Courier"/>
              </a:rPr>
              <a:t>saveTotals(items</a:t>
            </a:r>
            <a:r>
              <a:rPr lang="en-US" dirty="0" smtClean="0">
                <a:solidFill>
                  <a:schemeClr val="bg1"/>
                </a:solidFill>
                <a:latin typeface="Courier"/>
              </a:rPr>
              <a:t>) {</a:t>
            </a:r>
          </a:p>
          <a:p>
            <a:pPr>
              <a:buNone/>
            </a:pPr>
            <a:r>
              <a:rPr lang="en-US" dirty="0" smtClean="0">
                <a:solidFill>
                  <a:schemeClr val="bg1"/>
                </a:solidFill>
                <a:latin typeface="Courier"/>
              </a:rPr>
              <a:t>	</a:t>
            </a:r>
            <a:r>
              <a:rPr lang="en-US" dirty="0" err="1" smtClean="0">
                <a:solidFill>
                  <a:schemeClr val="bg1"/>
                </a:solidFill>
                <a:latin typeface="Courier"/>
              </a:rPr>
              <a:t>for(item</a:t>
            </a:r>
            <a:r>
              <a:rPr lang="en-US" dirty="0" smtClean="0">
                <a:solidFill>
                  <a:schemeClr val="bg1"/>
                </a:solidFill>
                <a:latin typeface="Courier"/>
              </a:rPr>
              <a:t> in items) {</a:t>
            </a:r>
          </a:p>
          <a:p>
            <a:pPr>
              <a:buNone/>
            </a:pPr>
            <a:r>
              <a:rPr lang="en-US" dirty="0" smtClean="0">
                <a:solidFill>
                  <a:schemeClr val="bg1"/>
                </a:solidFill>
                <a:latin typeface="Courier"/>
              </a:rPr>
              <a:t>		</a:t>
            </a:r>
            <a:r>
              <a:rPr lang="en-US" dirty="0" err="1" smtClean="0">
                <a:solidFill>
                  <a:schemeClr val="bg1"/>
                </a:solidFill>
                <a:latin typeface="Courier"/>
              </a:rPr>
              <a:t>totalPoints</a:t>
            </a:r>
            <a:r>
              <a:rPr lang="en-US" dirty="0" smtClean="0">
                <a:solidFill>
                  <a:schemeClr val="bg1"/>
                </a:solidFill>
                <a:latin typeface="Courier"/>
              </a:rPr>
              <a:t> += </a:t>
            </a:r>
            <a:r>
              <a:rPr lang="en-US" dirty="0" err="1" smtClean="0">
                <a:solidFill>
                  <a:schemeClr val="bg1"/>
                </a:solidFill>
                <a:latin typeface="Courier"/>
              </a:rPr>
              <a:t>item.points</a:t>
            </a:r>
            <a:endParaRPr lang="en-US" dirty="0" smtClean="0">
              <a:solidFill>
                <a:schemeClr val="bg1"/>
              </a:solidFill>
              <a:latin typeface="Courier"/>
            </a:endParaRPr>
          </a:p>
          <a:p>
            <a:pPr>
              <a:buNone/>
            </a:pPr>
            <a:r>
              <a:rPr lang="en-US" dirty="0" smtClean="0">
                <a:solidFill>
                  <a:schemeClr val="bg1"/>
                </a:solidFill>
                <a:latin typeface="Courier"/>
              </a:rPr>
              <a:t>	}</a:t>
            </a:r>
          </a:p>
          <a:p>
            <a:pPr>
              <a:buNone/>
            </a:pPr>
            <a:r>
              <a:rPr lang="en-US" dirty="0" smtClean="0">
                <a:solidFill>
                  <a:schemeClr val="bg1"/>
                </a:solidFill>
                <a:latin typeface="Courier"/>
              </a:rPr>
              <a:t>	</a:t>
            </a:r>
            <a:r>
              <a:rPr lang="en-US" dirty="0" err="1" smtClean="0">
                <a:solidFill>
                  <a:schemeClr val="bg1"/>
                </a:solidFill>
                <a:latin typeface="Courier"/>
              </a:rPr>
              <a:t>for(item</a:t>
            </a:r>
            <a:r>
              <a:rPr lang="en-US" dirty="0" smtClean="0">
                <a:solidFill>
                  <a:schemeClr val="bg1"/>
                </a:solidFill>
                <a:latin typeface="Courier"/>
              </a:rPr>
              <a:t> in items) {</a:t>
            </a:r>
          </a:p>
          <a:p>
            <a:pPr>
              <a:buNone/>
            </a:pPr>
            <a:r>
              <a:rPr lang="en-US" dirty="0" smtClean="0">
                <a:solidFill>
                  <a:schemeClr val="bg1"/>
                </a:solidFill>
                <a:latin typeface="Courier"/>
              </a:rPr>
              <a:t>		</a:t>
            </a:r>
            <a:r>
              <a:rPr lang="en-US" dirty="0" err="1" smtClean="0">
                <a:solidFill>
                  <a:schemeClr val="bg1"/>
                </a:solidFill>
                <a:latin typeface="Courier"/>
              </a:rPr>
              <a:t>totalCost</a:t>
            </a:r>
            <a:r>
              <a:rPr lang="en-US" dirty="0" smtClean="0">
                <a:solidFill>
                  <a:schemeClr val="bg1"/>
                </a:solidFill>
                <a:latin typeface="Courier"/>
              </a:rPr>
              <a:t> += </a:t>
            </a:r>
            <a:r>
              <a:rPr lang="en-US" dirty="0" err="1" smtClean="0">
                <a:solidFill>
                  <a:schemeClr val="bg1"/>
                </a:solidFill>
                <a:latin typeface="Courier"/>
              </a:rPr>
              <a:t>item.price</a:t>
            </a:r>
            <a:endParaRPr lang="en-US" dirty="0" smtClean="0">
              <a:solidFill>
                <a:schemeClr val="bg1"/>
              </a:solidFill>
              <a:latin typeface="Courier"/>
            </a:endParaRPr>
          </a:p>
          <a:p>
            <a:pPr>
              <a:buNone/>
            </a:pPr>
            <a:r>
              <a:rPr lang="en-US" dirty="0" smtClean="0">
                <a:solidFill>
                  <a:schemeClr val="bg1"/>
                </a:solidFill>
                <a:latin typeface="Courier"/>
              </a:rPr>
              <a:t>	}</a:t>
            </a:r>
          </a:p>
          <a:p>
            <a:pPr>
              <a:buNone/>
            </a:pPr>
            <a:r>
              <a:rPr lang="en-US" dirty="0" smtClean="0">
                <a:solidFill>
                  <a:schemeClr val="bg1"/>
                </a:solidFill>
                <a:latin typeface="Courier"/>
              </a:rPr>
              <a:t>}</a:t>
            </a:r>
            <a:endParaRPr lang="en-US" dirty="0">
              <a:solidFill>
                <a:schemeClr val="bg1"/>
              </a:solidFill>
              <a:latin typeface="Courier"/>
            </a:endParaRPr>
          </a:p>
        </p:txBody>
      </p:sp>
    </p:spTree>
    <p:extLst>
      <p:ext uri="{BB962C8B-B14F-4D97-AF65-F5344CB8AC3E}">
        <p14:creationId xmlns:p14="http://schemas.microsoft.com/office/powerpoint/2010/main" val="221146602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Examples</a:t>
            </a:r>
            <a:endParaRPr lang="en-US" dirty="0"/>
          </a:p>
        </p:txBody>
      </p:sp>
      <p:sp>
        <p:nvSpPr>
          <p:cNvPr id="3" name="Content Placeholder 2"/>
          <p:cNvSpPr>
            <a:spLocks noGrp="1"/>
          </p:cNvSpPr>
          <p:nvPr>
            <p:ph idx="1"/>
          </p:nvPr>
        </p:nvSpPr>
        <p:spPr/>
        <p:txBody>
          <a:bodyPr/>
          <a:lstStyle/>
          <a:p>
            <a:pPr marL="0" indent="0">
              <a:buNone/>
            </a:pPr>
            <a:r>
              <a:rPr lang="en-US" dirty="0" smtClean="0"/>
              <a:t>Split Loop</a:t>
            </a:r>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56</a:t>
            </a:fld>
            <a:endParaRPr lang="en-US" sz="1000"/>
          </a:p>
        </p:txBody>
      </p:sp>
      <p:sp>
        <p:nvSpPr>
          <p:cNvPr id="5" name="TextBox 4"/>
          <p:cNvSpPr txBox="1"/>
          <p:nvPr/>
        </p:nvSpPr>
        <p:spPr>
          <a:xfrm>
            <a:off x="209491" y="2265544"/>
            <a:ext cx="8667733" cy="3508653"/>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r>
              <a:rPr lang="en-US" dirty="0" smtClean="0">
                <a:solidFill>
                  <a:schemeClr val="bg1"/>
                </a:solidFill>
                <a:latin typeface="Courier"/>
              </a:rPr>
              <a:t>public void </a:t>
            </a:r>
            <a:r>
              <a:rPr lang="en-US" dirty="0" err="1" smtClean="0">
                <a:solidFill>
                  <a:schemeClr val="bg1"/>
                </a:solidFill>
                <a:latin typeface="Courier"/>
              </a:rPr>
              <a:t>saveTotals(items</a:t>
            </a:r>
            <a:r>
              <a:rPr lang="en-US" dirty="0" smtClean="0">
                <a:solidFill>
                  <a:schemeClr val="bg1"/>
                </a:solidFill>
                <a:latin typeface="Courier"/>
              </a:rPr>
              <a:t>) {</a:t>
            </a:r>
          </a:p>
          <a:p>
            <a:pPr>
              <a:buNone/>
            </a:pPr>
            <a:r>
              <a:rPr lang="en-US" dirty="0" smtClean="0">
                <a:solidFill>
                  <a:schemeClr val="bg1"/>
                </a:solidFill>
                <a:latin typeface="Courier"/>
              </a:rPr>
              <a:t>	</a:t>
            </a:r>
            <a:r>
              <a:rPr lang="en-US" dirty="0" err="1" smtClean="0">
                <a:solidFill>
                  <a:schemeClr val="bg1"/>
                </a:solidFill>
                <a:latin typeface="Courier"/>
              </a:rPr>
              <a:t>addPoints(items</a:t>
            </a:r>
            <a:r>
              <a:rPr lang="en-US" dirty="0" smtClean="0">
                <a:solidFill>
                  <a:schemeClr val="bg1"/>
                </a:solidFill>
                <a:latin typeface="Courier"/>
              </a:rPr>
              <a:t>)</a:t>
            </a:r>
          </a:p>
          <a:p>
            <a:pPr>
              <a:buNone/>
            </a:pPr>
            <a:r>
              <a:rPr lang="en-US" dirty="0" smtClean="0">
                <a:solidFill>
                  <a:schemeClr val="bg1"/>
                </a:solidFill>
                <a:latin typeface="Courier"/>
              </a:rPr>
              <a:t>	</a:t>
            </a:r>
            <a:r>
              <a:rPr lang="en-US" dirty="0" err="1" smtClean="0">
                <a:solidFill>
                  <a:schemeClr val="bg1"/>
                </a:solidFill>
                <a:latin typeface="Courier"/>
              </a:rPr>
              <a:t>addPrice(items</a:t>
            </a:r>
            <a:r>
              <a:rPr lang="en-US" dirty="0" smtClean="0">
                <a:solidFill>
                  <a:schemeClr val="bg1"/>
                </a:solidFill>
                <a:latin typeface="Courier"/>
              </a:rPr>
              <a:t>)</a:t>
            </a:r>
          </a:p>
          <a:p>
            <a:pPr>
              <a:buNone/>
            </a:pPr>
            <a:r>
              <a:rPr lang="en-US" dirty="0" smtClean="0">
                <a:solidFill>
                  <a:schemeClr val="bg1"/>
                </a:solidFill>
                <a:latin typeface="Courier"/>
              </a:rPr>
              <a:t>}</a:t>
            </a:r>
          </a:p>
          <a:p>
            <a:pPr>
              <a:buNone/>
            </a:pPr>
            <a:r>
              <a:rPr lang="en-US" dirty="0" smtClean="0">
                <a:solidFill>
                  <a:schemeClr val="bg1"/>
                </a:solidFill>
                <a:latin typeface="Courier"/>
              </a:rPr>
              <a:t>private void </a:t>
            </a:r>
            <a:r>
              <a:rPr lang="en-US" dirty="0" err="1" smtClean="0">
                <a:solidFill>
                  <a:schemeClr val="bg1"/>
                </a:solidFill>
                <a:latin typeface="Courier"/>
              </a:rPr>
              <a:t>addPoints(items</a:t>
            </a:r>
            <a:r>
              <a:rPr lang="en-US" dirty="0" smtClean="0">
                <a:solidFill>
                  <a:schemeClr val="bg1"/>
                </a:solidFill>
                <a:latin typeface="Courier"/>
              </a:rPr>
              <a:t>) {</a:t>
            </a:r>
          </a:p>
          <a:p>
            <a:pPr>
              <a:buNone/>
            </a:pPr>
            <a:r>
              <a:rPr lang="en-US" dirty="0" smtClean="0">
                <a:solidFill>
                  <a:schemeClr val="bg1"/>
                </a:solidFill>
                <a:latin typeface="Courier"/>
              </a:rPr>
              <a:t>	</a:t>
            </a:r>
            <a:r>
              <a:rPr lang="en-US" dirty="0" err="1" smtClean="0">
                <a:solidFill>
                  <a:schemeClr val="bg1"/>
                </a:solidFill>
                <a:latin typeface="Courier"/>
              </a:rPr>
              <a:t>for(item</a:t>
            </a:r>
            <a:r>
              <a:rPr lang="en-US" dirty="0" smtClean="0">
                <a:solidFill>
                  <a:schemeClr val="bg1"/>
                </a:solidFill>
                <a:latin typeface="Courier"/>
              </a:rPr>
              <a:t> in items)</a:t>
            </a:r>
          </a:p>
          <a:p>
            <a:pPr>
              <a:buNone/>
            </a:pPr>
            <a:r>
              <a:rPr lang="en-US" dirty="0" smtClean="0">
                <a:solidFill>
                  <a:schemeClr val="bg1"/>
                </a:solidFill>
                <a:latin typeface="Courier"/>
              </a:rPr>
              <a:t>		</a:t>
            </a:r>
            <a:r>
              <a:rPr lang="en-US" dirty="0" err="1" smtClean="0">
                <a:solidFill>
                  <a:schemeClr val="bg1"/>
                </a:solidFill>
                <a:latin typeface="Courier"/>
              </a:rPr>
              <a:t>totalPoints</a:t>
            </a:r>
            <a:r>
              <a:rPr lang="en-US" dirty="0" smtClean="0">
                <a:solidFill>
                  <a:schemeClr val="bg1"/>
                </a:solidFill>
                <a:latin typeface="Courier"/>
              </a:rPr>
              <a:t> += </a:t>
            </a:r>
            <a:r>
              <a:rPr lang="en-US" dirty="0" err="1" smtClean="0">
                <a:solidFill>
                  <a:schemeClr val="bg1"/>
                </a:solidFill>
                <a:latin typeface="Courier"/>
              </a:rPr>
              <a:t>item.points</a:t>
            </a:r>
            <a:endParaRPr lang="en-US" dirty="0" smtClean="0">
              <a:solidFill>
                <a:schemeClr val="bg1"/>
              </a:solidFill>
              <a:latin typeface="Courier"/>
            </a:endParaRPr>
          </a:p>
          <a:p>
            <a:pPr>
              <a:buNone/>
            </a:pPr>
            <a:r>
              <a:rPr lang="en-US" dirty="0" smtClean="0">
                <a:solidFill>
                  <a:schemeClr val="bg1"/>
                </a:solidFill>
                <a:latin typeface="Courier"/>
              </a:rPr>
              <a:t>}</a:t>
            </a:r>
          </a:p>
          <a:p>
            <a:pPr>
              <a:buNone/>
            </a:pPr>
            <a:r>
              <a:rPr lang="en-US" dirty="0" smtClean="0">
                <a:solidFill>
                  <a:schemeClr val="bg1"/>
                </a:solidFill>
                <a:latin typeface="Courier"/>
              </a:rPr>
              <a:t>private void </a:t>
            </a:r>
            <a:r>
              <a:rPr lang="en-US" dirty="0" err="1" smtClean="0">
                <a:solidFill>
                  <a:schemeClr val="bg1"/>
                </a:solidFill>
                <a:latin typeface="Courier"/>
              </a:rPr>
              <a:t>addPrice(items</a:t>
            </a:r>
            <a:r>
              <a:rPr lang="en-US" dirty="0" smtClean="0">
                <a:solidFill>
                  <a:schemeClr val="bg1"/>
                </a:solidFill>
                <a:latin typeface="Courier"/>
              </a:rPr>
              <a:t>) {</a:t>
            </a:r>
          </a:p>
          <a:p>
            <a:pPr>
              <a:buNone/>
            </a:pPr>
            <a:r>
              <a:rPr lang="en-US" dirty="0" smtClean="0">
                <a:solidFill>
                  <a:schemeClr val="bg1"/>
                </a:solidFill>
                <a:latin typeface="Courier"/>
              </a:rPr>
              <a:t>	</a:t>
            </a:r>
            <a:r>
              <a:rPr lang="en-US" dirty="0" err="1" smtClean="0">
                <a:solidFill>
                  <a:schemeClr val="bg1"/>
                </a:solidFill>
                <a:latin typeface="Courier"/>
              </a:rPr>
              <a:t>for(item</a:t>
            </a:r>
            <a:r>
              <a:rPr lang="en-US" dirty="0" smtClean="0">
                <a:solidFill>
                  <a:schemeClr val="bg1"/>
                </a:solidFill>
                <a:latin typeface="Courier"/>
              </a:rPr>
              <a:t> in items)</a:t>
            </a:r>
          </a:p>
          <a:p>
            <a:pPr>
              <a:buNone/>
            </a:pPr>
            <a:r>
              <a:rPr lang="en-US" dirty="0" smtClean="0">
                <a:solidFill>
                  <a:schemeClr val="bg1"/>
                </a:solidFill>
                <a:latin typeface="Courier"/>
              </a:rPr>
              <a:t>		</a:t>
            </a:r>
            <a:r>
              <a:rPr lang="en-US" dirty="0" err="1" smtClean="0">
                <a:solidFill>
                  <a:schemeClr val="bg1"/>
                </a:solidFill>
                <a:latin typeface="Courier"/>
              </a:rPr>
              <a:t>totalCost</a:t>
            </a:r>
            <a:r>
              <a:rPr lang="en-US" dirty="0" smtClean="0">
                <a:solidFill>
                  <a:schemeClr val="bg1"/>
                </a:solidFill>
                <a:latin typeface="Courier"/>
              </a:rPr>
              <a:t> += </a:t>
            </a:r>
            <a:r>
              <a:rPr lang="en-US" dirty="0" err="1" smtClean="0">
                <a:solidFill>
                  <a:schemeClr val="bg1"/>
                </a:solidFill>
                <a:latin typeface="Courier"/>
              </a:rPr>
              <a:t>item.price</a:t>
            </a:r>
            <a:endParaRPr lang="en-US" dirty="0" smtClean="0">
              <a:solidFill>
                <a:schemeClr val="bg1"/>
              </a:solidFill>
              <a:latin typeface="Courier"/>
            </a:endParaRPr>
          </a:p>
          <a:p>
            <a:pPr>
              <a:buNone/>
            </a:pPr>
            <a:r>
              <a:rPr lang="en-US" dirty="0" smtClean="0">
                <a:solidFill>
                  <a:schemeClr val="bg1"/>
                </a:solidFill>
                <a:latin typeface="Courier"/>
              </a:rPr>
              <a:t>}</a:t>
            </a:r>
            <a:endParaRPr lang="en-US" dirty="0">
              <a:solidFill>
                <a:schemeClr val="bg1"/>
              </a:solidFill>
              <a:latin typeface="Courier"/>
            </a:endParaRPr>
          </a:p>
        </p:txBody>
      </p:sp>
    </p:spTree>
    <p:extLst>
      <p:ext uri="{BB962C8B-B14F-4D97-AF65-F5344CB8AC3E}">
        <p14:creationId xmlns:p14="http://schemas.microsoft.com/office/powerpoint/2010/main" val="196764483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Examples</a:t>
            </a:r>
            <a:endParaRPr lang="en-US" dirty="0"/>
          </a:p>
        </p:txBody>
      </p:sp>
      <p:sp>
        <p:nvSpPr>
          <p:cNvPr id="3" name="Content Placeholder 2"/>
          <p:cNvSpPr>
            <a:spLocks noGrp="1"/>
          </p:cNvSpPr>
          <p:nvPr>
            <p:ph idx="1"/>
          </p:nvPr>
        </p:nvSpPr>
        <p:spPr>
          <a:xfrm>
            <a:off x="457200" y="1456167"/>
            <a:ext cx="8229600" cy="4173996"/>
          </a:xfrm>
        </p:spPr>
        <p:txBody>
          <a:bodyPr/>
          <a:lstStyle/>
          <a:p>
            <a:pPr marL="0" indent="0">
              <a:buNone/>
            </a:pPr>
            <a:r>
              <a:rPr lang="en-US" dirty="0" smtClean="0"/>
              <a:t>Long Method</a:t>
            </a:r>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57</a:t>
            </a:fld>
            <a:endParaRPr lang="en-US" sz="1000"/>
          </a:p>
        </p:txBody>
      </p:sp>
      <p:sp>
        <p:nvSpPr>
          <p:cNvPr id="7" name="TextBox 6"/>
          <p:cNvSpPr txBox="1"/>
          <p:nvPr/>
        </p:nvSpPr>
        <p:spPr>
          <a:xfrm>
            <a:off x="196399" y="2202554"/>
            <a:ext cx="8490401" cy="3570208"/>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r>
              <a:rPr lang="en-US" sz="1100" dirty="0">
                <a:solidFill>
                  <a:schemeClr val="bg1"/>
                </a:solidFill>
                <a:latin typeface="Courier"/>
              </a:rPr>
              <a:t> public static void report(Writer out, </a:t>
            </a:r>
            <a:r>
              <a:rPr lang="en-US" sz="1100" dirty="0" smtClean="0">
                <a:solidFill>
                  <a:schemeClr val="bg1"/>
                </a:solidFill>
                <a:latin typeface="Courier"/>
              </a:rPr>
              <a:t>List machines</a:t>
            </a:r>
            <a:r>
              <a:rPr lang="en-US" sz="1100" dirty="0">
                <a:solidFill>
                  <a:schemeClr val="bg1"/>
                </a:solidFill>
                <a:latin typeface="Courier"/>
              </a:rPr>
              <a:t>, Robot robot</a:t>
            </a:r>
            <a:r>
              <a:rPr lang="en-US" sz="1100" dirty="0" smtClean="0">
                <a:solidFill>
                  <a:schemeClr val="bg1"/>
                </a:solidFill>
                <a:latin typeface="Courier"/>
              </a:rPr>
              <a:t>) throws </a:t>
            </a:r>
            <a:r>
              <a:rPr lang="en-US" sz="1100" dirty="0" err="1">
                <a:solidFill>
                  <a:schemeClr val="bg1"/>
                </a:solidFill>
                <a:latin typeface="Courier"/>
              </a:rPr>
              <a:t>IOException</a:t>
            </a:r>
            <a:endParaRPr lang="en-US" sz="1100" dirty="0">
              <a:solidFill>
                <a:schemeClr val="bg1"/>
              </a:solidFill>
              <a:latin typeface="Courier"/>
            </a:endParaRPr>
          </a:p>
          <a:p>
            <a:pPr>
              <a:buNone/>
            </a:pPr>
            <a:r>
              <a:rPr lang="en-US" sz="1100" dirty="0">
                <a:solidFill>
                  <a:schemeClr val="bg1"/>
                </a:solidFill>
                <a:latin typeface="Courier"/>
              </a:rPr>
              <a:t>    {</a:t>
            </a:r>
          </a:p>
          <a:p>
            <a:pPr>
              <a:buNone/>
            </a:pPr>
            <a:r>
              <a:rPr lang="en-US" sz="1100" dirty="0">
                <a:solidFill>
                  <a:schemeClr val="bg1"/>
                </a:solidFill>
                <a:latin typeface="Courier"/>
              </a:rPr>
              <a:t>        </a:t>
            </a:r>
            <a:r>
              <a:rPr lang="en-US" sz="1100" dirty="0" err="1">
                <a:solidFill>
                  <a:schemeClr val="bg1"/>
                </a:solidFill>
                <a:latin typeface="Courier"/>
              </a:rPr>
              <a:t>out.write</a:t>
            </a:r>
            <a:r>
              <a:rPr lang="en-US" sz="1100" dirty="0">
                <a:solidFill>
                  <a:schemeClr val="bg1"/>
                </a:solidFill>
                <a:latin typeface="Courier"/>
              </a:rPr>
              <a:t>("FACTORY REPORT\n");</a:t>
            </a:r>
          </a:p>
          <a:p>
            <a:pPr>
              <a:buNone/>
            </a:pPr>
            <a:r>
              <a:rPr lang="en-US" sz="1100" dirty="0">
                <a:solidFill>
                  <a:schemeClr val="bg1"/>
                </a:solidFill>
                <a:latin typeface="Courier"/>
              </a:rPr>
              <a:t>        Iterator line = </a:t>
            </a:r>
            <a:r>
              <a:rPr lang="en-US" sz="1100" dirty="0" err="1">
                <a:solidFill>
                  <a:schemeClr val="bg1"/>
                </a:solidFill>
                <a:latin typeface="Courier"/>
              </a:rPr>
              <a:t>machines.iterator</a:t>
            </a:r>
            <a:r>
              <a:rPr lang="en-US" sz="1100" dirty="0">
                <a:solidFill>
                  <a:schemeClr val="bg1"/>
                </a:solidFill>
                <a:latin typeface="Courier"/>
              </a:rPr>
              <a:t>();</a:t>
            </a:r>
          </a:p>
          <a:p>
            <a:pPr>
              <a:buNone/>
            </a:pPr>
            <a:r>
              <a:rPr lang="en-US" sz="1100" dirty="0">
                <a:solidFill>
                  <a:schemeClr val="bg1"/>
                </a:solidFill>
                <a:latin typeface="Courier"/>
              </a:rPr>
              <a:t>        while (</a:t>
            </a:r>
            <a:r>
              <a:rPr lang="en-US" sz="1100" dirty="0" err="1">
                <a:solidFill>
                  <a:schemeClr val="bg1"/>
                </a:solidFill>
                <a:latin typeface="Courier"/>
              </a:rPr>
              <a:t>line.hasNext</a:t>
            </a:r>
            <a:r>
              <a:rPr lang="en-US" sz="1100" dirty="0">
                <a:solidFill>
                  <a:schemeClr val="bg1"/>
                </a:solidFill>
                <a:latin typeface="Courier"/>
              </a:rPr>
              <a:t>()) {</a:t>
            </a:r>
          </a:p>
          <a:p>
            <a:pPr>
              <a:buNone/>
            </a:pPr>
            <a:r>
              <a:rPr lang="en-US" sz="1100" dirty="0">
                <a:solidFill>
                  <a:schemeClr val="bg1"/>
                </a:solidFill>
                <a:latin typeface="Courier"/>
              </a:rPr>
              <a:t>             Machine machine = (Machine</a:t>
            </a:r>
            <a:r>
              <a:rPr lang="en-US" sz="1100" dirty="0" smtClean="0">
                <a:solidFill>
                  <a:schemeClr val="bg1"/>
                </a:solidFill>
                <a:latin typeface="Courier"/>
              </a:rPr>
              <a:t>) </a:t>
            </a:r>
            <a:r>
              <a:rPr lang="en-US" sz="1100" dirty="0" err="1" smtClean="0">
                <a:solidFill>
                  <a:schemeClr val="bg1"/>
                </a:solidFill>
                <a:latin typeface="Courier"/>
              </a:rPr>
              <a:t>line.next</a:t>
            </a:r>
            <a:r>
              <a:rPr lang="en-US" sz="1100" dirty="0">
                <a:solidFill>
                  <a:schemeClr val="bg1"/>
                </a:solidFill>
                <a:latin typeface="Courier"/>
              </a:rPr>
              <a:t>();</a:t>
            </a:r>
          </a:p>
          <a:p>
            <a:pPr>
              <a:buNone/>
            </a:pPr>
            <a:r>
              <a:rPr lang="en-US" sz="1100" dirty="0">
                <a:solidFill>
                  <a:schemeClr val="bg1"/>
                </a:solidFill>
                <a:latin typeface="Courier"/>
              </a:rPr>
              <a:t>             </a:t>
            </a:r>
            <a:r>
              <a:rPr lang="en-US" sz="1100" dirty="0" err="1">
                <a:solidFill>
                  <a:schemeClr val="bg1"/>
                </a:solidFill>
                <a:latin typeface="Courier"/>
              </a:rPr>
              <a:t>out.write</a:t>
            </a:r>
            <a:r>
              <a:rPr lang="en-US" sz="1100" dirty="0">
                <a:solidFill>
                  <a:schemeClr val="bg1"/>
                </a:solidFill>
                <a:latin typeface="Courier"/>
              </a:rPr>
              <a:t>("Machine " </a:t>
            </a:r>
            <a:r>
              <a:rPr lang="en-US" sz="1100" dirty="0" smtClean="0">
                <a:solidFill>
                  <a:schemeClr val="bg1"/>
                </a:solidFill>
                <a:latin typeface="Courier"/>
              </a:rPr>
              <a:t>+ </a:t>
            </a:r>
            <a:r>
              <a:rPr lang="en-US" sz="1100" dirty="0" err="1" smtClean="0">
                <a:solidFill>
                  <a:schemeClr val="bg1"/>
                </a:solidFill>
                <a:latin typeface="Courier"/>
              </a:rPr>
              <a:t>machine.name</a:t>
            </a:r>
            <a:r>
              <a:rPr lang="en-US" sz="1100" dirty="0">
                <a:solidFill>
                  <a:schemeClr val="bg1"/>
                </a:solidFill>
                <a:latin typeface="Courier"/>
              </a:rPr>
              <a:t>());</a:t>
            </a:r>
          </a:p>
          <a:p>
            <a:pPr>
              <a:buNone/>
            </a:pPr>
            <a:r>
              <a:rPr lang="en-US" sz="1100" dirty="0">
                <a:solidFill>
                  <a:schemeClr val="bg1"/>
                </a:solidFill>
                <a:latin typeface="Courier"/>
              </a:rPr>
              <a:t>             if (</a:t>
            </a:r>
            <a:r>
              <a:rPr lang="en-US" sz="1100" dirty="0" err="1">
                <a:solidFill>
                  <a:schemeClr val="bg1"/>
                </a:solidFill>
                <a:latin typeface="Courier"/>
              </a:rPr>
              <a:t>machine.bin</a:t>
            </a:r>
            <a:r>
              <a:rPr lang="en-US" sz="1100" dirty="0">
                <a:solidFill>
                  <a:schemeClr val="bg1"/>
                </a:solidFill>
                <a:latin typeface="Courier"/>
              </a:rPr>
              <a:t>() != null)</a:t>
            </a:r>
          </a:p>
          <a:p>
            <a:pPr>
              <a:buNone/>
            </a:pPr>
            <a:r>
              <a:rPr lang="en-US" sz="1100" dirty="0">
                <a:solidFill>
                  <a:schemeClr val="bg1"/>
                </a:solidFill>
                <a:latin typeface="Courier"/>
              </a:rPr>
              <a:t>                 </a:t>
            </a:r>
            <a:r>
              <a:rPr lang="en-US" sz="1100" dirty="0" err="1">
                <a:solidFill>
                  <a:schemeClr val="bg1"/>
                </a:solidFill>
                <a:latin typeface="Courier"/>
              </a:rPr>
              <a:t>out.write</a:t>
            </a:r>
            <a:r>
              <a:rPr lang="en-US" sz="1100" dirty="0">
                <a:solidFill>
                  <a:schemeClr val="bg1"/>
                </a:solidFill>
                <a:latin typeface="Courier"/>
              </a:rPr>
              <a:t>(" bin=" </a:t>
            </a:r>
            <a:r>
              <a:rPr lang="en-US" sz="1100" dirty="0" smtClean="0">
                <a:solidFill>
                  <a:schemeClr val="bg1"/>
                </a:solidFill>
                <a:latin typeface="Courier"/>
              </a:rPr>
              <a:t>+ </a:t>
            </a:r>
            <a:r>
              <a:rPr lang="en-US" sz="1100" dirty="0" err="1" smtClean="0">
                <a:solidFill>
                  <a:schemeClr val="bg1"/>
                </a:solidFill>
                <a:latin typeface="Courier"/>
              </a:rPr>
              <a:t>machine.bin</a:t>
            </a:r>
            <a:r>
              <a:rPr lang="en-US" sz="1100" dirty="0">
                <a:solidFill>
                  <a:schemeClr val="bg1"/>
                </a:solidFill>
                <a:latin typeface="Courier"/>
              </a:rPr>
              <a:t>());</a:t>
            </a:r>
          </a:p>
          <a:p>
            <a:pPr>
              <a:buNone/>
            </a:pPr>
            <a:r>
              <a:rPr lang="en-US" sz="1100" dirty="0">
                <a:solidFill>
                  <a:schemeClr val="bg1"/>
                </a:solidFill>
                <a:latin typeface="Courier"/>
              </a:rPr>
              <a:t>             </a:t>
            </a:r>
            <a:r>
              <a:rPr lang="en-US" sz="1100" dirty="0" err="1">
                <a:solidFill>
                  <a:schemeClr val="bg1"/>
                </a:solidFill>
                <a:latin typeface="Courier"/>
              </a:rPr>
              <a:t>out.write</a:t>
            </a:r>
            <a:r>
              <a:rPr lang="en-US" sz="1100" dirty="0">
                <a:solidFill>
                  <a:schemeClr val="bg1"/>
                </a:solidFill>
                <a:latin typeface="Courier"/>
              </a:rPr>
              <a:t>("\n");</a:t>
            </a:r>
          </a:p>
          <a:p>
            <a:pPr>
              <a:buNone/>
            </a:pPr>
            <a:r>
              <a:rPr lang="en-US" sz="1100" dirty="0">
                <a:solidFill>
                  <a:schemeClr val="bg1"/>
                </a:solidFill>
                <a:latin typeface="Courier"/>
              </a:rPr>
              <a:t>        }</a:t>
            </a:r>
          </a:p>
          <a:p>
            <a:pPr>
              <a:buNone/>
            </a:pPr>
            <a:r>
              <a:rPr lang="en-US" sz="1100" dirty="0">
                <a:solidFill>
                  <a:schemeClr val="bg1"/>
                </a:solidFill>
                <a:latin typeface="Courier"/>
              </a:rPr>
              <a:t>        </a:t>
            </a:r>
            <a:r>
              <a:rPr lang="en-US" sz="1100" dirty="0" err="1">
                <a:solidFill>
                  <a:schemeClr val="bg1"/>
                </a:solidFill>
                <a:latin typeface="Courier"/>
              </a:rPr>
              <a:t>out.write</a:t>
            </a:r>
            <a:r>
              <a:rPr lang="en-US" sz="1100" dirty="0">
                <a:solidFill>
                  <a:schemeClr val="bg1"/>
                </a:solidFill>
                <a:latin typeface="Courier"/>
              </a:rPr>
              <a:t>("\n");</a:t>
            </a:r>
          </a:p>
          <a:p>
            <a:pPr>
              <a:buNone/>
            </a:pPr>
            <a:r>
              <a:rPr lang="en-US" sz="1100" dirty="0">
                <a:solidFill>
                  <a:schemeClr val="bg1"/>
                </a:solidFill>
                <a:latin typeface="Courier"/>
              </a:rPr>
              <a:t>        </a:t>
            </a:r>
            <a:r>
              <a:rPr lang="en-US" sz="1100" dirty="0" err="1">
                <a:solidFill>
                  <a:schemeClr val="bg1"/>
                </a:solidFill>
                <a:latin typeface="Courier"/>
              </a:rPr>
              <a:t>out.write</a:t>
            </a:r>
            <a:r>
              <a:rPr lang="en-US" sz="1100" dirty="0">
                <a:solidFill>
                  <a:schemeClr val="bg1"/>
                </a:solidFill>
                <a:latin typeface="Courier"/>
              </a:rPr>
              <a:t>("Robot");</a:t>
            </a:r>
          </a:p>
          <a:p>
            <a:pPr>
              <a:buNone/>
            </a:pPr>
            <a:r>
              <a:rPr lang="en-US" sz="1100" dirty="0">
                <a:solidFill>
                  <a:schemeClr val="bg1"/>
                </a:solidFill>
                <a:latin typeface="Courier"/>
              </a:rPr>
              <a:t>        if (</a:t>
            </a:r>
            <a:r>
              <a:rPr lang="en-US" sz="1100" dirty="0" err="1">
                <a:solidFill>
                  <a:schemeClr val="bg1"/>
                </a:solidFill>
                <a:latin typeface="Courier"/>
              </a:rPr>
              <a:t>robot.location</a:t>
            </a:r>
            <a:r>
              <a:rPr lang="en-US" sz="1100" dirty="0">
                <a:solidFill>
                  <a:schemeClr val="bg1"/>
                </a:solidFill>
                <a:latin typeface="Courier"/>
              </a:rPr>
              <a:t>() != null)</a:t>
            </a:r>
          </a:p>
          <a:p>
            <a:pPr>
              <a:buNone/>
            </a:pPr>
            <a:r>
              <a:rPr lang="en-US" sz="1100" dirty="0">
                <a:solidFill>
                  <a:schemeClr val="bg1"/>
                </a:solidFill>
                <a:latin typeface="Courier"/>
              </a:rPr>
              <a:t>               </a:t>
            </a:r>
            <a:r>
              <a:rPr lang="en-US" sz="1100" dirty="0" err="1">
                <a:solidFill>
                  <a:schemeClr val="bg1"/>
                </a:solidFill>
                <a:latin typeface="Courier"/>
              </a:rPr>
              <a:t>out.write</a:t>
            </a:r>
            <a:r>
              <a:rPr lang="en-US" sz="1100" dirty="0">
                <a:solidFill>
                  <a:schemeClr val="bg1"/>
                </a:solidFill>
                <a:latin typeface="Courier"/>
              </a:rPr>
              <a:t>(" location=" </a:t>
            </a:r>
            <a:r>
              <a:rPr lang="en-US" sz="1100" dirty="0" smtClean="0">
                <a:solidFill>
                  <a:schemeClr val="bg1"/>
                </a:solidFill>
                <a:latin typeface="Courier"/>
              </a:rPr>
              <a:t>+ </a:t>
            </a:r>
            <a:r>
              <a:rPr lang="en-US" sz="1100" dirty="0" err="1" smtClean="0">
                <a:solidFill>
                  <a:schemeClr val="bg1"/>
                </a:solidFill>
                <a:latin typeface="Courier"/>
              </a:rPr>
              <a:t>robot.location</a:t>
            </a:r>
            <a:r>
              <a:rPr lang="en-US" sz="1100" dirty="0">
                <a:solidFill>
                  <a:schemeClr val="bg1"/>
                </a:solidFill>
                <a:latin typeface="Courier"/>
              </a:rPr>
              <a:t>().name());</a:t>
            </a:r>
          </a:p>
          <a:p>
            <a:pPr>
              <a:buNone/>
            </a:pPr>
            <a:r>
              <a:rPr lang="en-US" sz="1100" dirty="0">
                <a:solidFill>
                  <a:schemeClr val="bg1"/>
                </a:solidFill>
                <a:latin typeface="Courier"/>
              </a:rPr>
              <a:t>        if (</a:t>
            </a:r>
            <a:r>
              <a:rPr lang="en-US" sz="1100" dirty="0" err="1">
                <a:solidFill>
                  <a:schemeClr val="bg1"/>
                </a:solidFill>
                <a:latin typeface="Courier"/>
              </a:rPr>
              <a:t>robot.bin</a:t>
            </a:r>
            <a:r>
              <a:rPr lang="en-US" sz="1100" dirty="0">
                <a:solidFill>
                  <a:schemeClr val="bg1"/>
                </a:solidFill>
                <a:latin typeface="Courier"/>
              </a:rPr>
              <a:t>() != null)</a:t>
            </a:r>
          </a:p>
          <a:p>
            <a:pPr>
              <a:buNone/>
            </a:pPr>
            <a:r>
              <a:rPr lang="en-US" sz="1100" dirty="0">
                <a:solidFill>
                  <a:schemeClr val="bg1"/>
                </a:solidFill>
                <a:latin typeface="Courier"/>
              </a:rPr>
              <a:t>             </a:t>
            </a:r>
            <a:r>
              <a:rPr lang="en-US" sz="1100" dirty="0" err="1">
                <a:solidFill>
                  <a:schemeClr val="bg1"/>
                </a:solidFill>
                <a:latin typeface="Courier"/>
              </a:rPr>
              <a:t>out.write</a:t>
            </a:r>
            <a:r>
              <a:rPr lang="en-US" sz="1100" dirty="0">
                <a:solidFill>
                  <a:schemeClr val="bg1"/>
                </a:solidFill>
                <a:latin typeface="Courier"/>
              </a:rPr>
              <a:t>(" bin=" + </a:t>
            </a:r>
            <a:r>
              <a:rPr lang="en-US" sz="1100" dirty="0" err="1">
                <a:solidFill>
                  <a:schemeClr val="bg1"/>
                </a:solidFill>
                <a:latin typeface="Courier"/>
              </a:rPr>
              <a:t>robot.bin</a:t>
            </a:r>
            <a:r>
              <a:rPr lang="en-US" sz="1100" dirty="0">
                <a:solidFill>
                  <a:schemeClr val="bg1"/>
                </a:solidFill>
                <a:latin typeface="Courier"/>
              </a:rPr>
              <a:t>())</a:t>
            </a:r>
            <a:r>
              <a:rPr lang="en-US" sz="1100" dirty="0" smtClean="0">
                <a:solidFill>
                  <a:schemeClr val="bg1"/>
                </a:solidFill>
                <a:latin typeface="Courier"/>
              </a:rPr>
              <a:t>;</a:t>
            </a:r>
          </a:p>
          <a:p>
            <a:pPr>
              <a:buNone/>
            </a:pPr>
            <a:r>
              <a:rPr lang="en-US" sz="1100" dirty="0" smtClean="0">
                <a:solidFill>
                  <a:schemeClr val="bg1"/>
                </a:solidFill>
                <a:latin typeface="Courier"/>
              </a:rPr>
              <a:t>             </a:t>
            </a:r>
            <a:r>
              <a:rPr lang="en-US" sz="1100" dirty="0" err="1" smtClean="0">
                <a:solidFill>
                  <a:schemeClr val="bg1"/>
                </a:solidFill>
                <a:latin typeface="Courier"/>
              </a:rPr>
              <a:t>out.write</a:t>
            </a:r>
            <a:r>
              <a:rPr lang="en-US" sz="1100" dirty="0" smtClean="0">
                <a:solidFill>
                  <a:schemeClr val="bg1"/>
                </a:solidFill>
                <a:latin typeface="Courier"/>
              </a:rPr>
              <a:t>(”\n=</a:t>
            </a:r>
            <a:r>
              <a:rPr lang="en-US" sz="1100" dirty="0">
                <a:solidFill>
                  <a:schemeClr val="bg1"/>
                </a:solidFill>
                <a:latin typeface="Courier"/>
              </a:rPr>
              <a:t>=======\n");</a:t>
            </a:r>
          </a:p>
          <a:p>
            <a:pPr>
              <a:buNone/>
            </a:pPr>
            <a:r>
              <a:rPr lang="en-US" sz="1100" dirty="0">
                <a:solidFill>
                  <a:schemeClr val="bg1"/>
                </a:solidFill>
                <a:latin typeface="Courier"/>
              </a:rPr>
              <a:t>    }</a:t>
            </a:r>
          </a:p>
          <a:p>
            <a:pPr>
              <a:buNone/>
            </a:pPr>
            <a:r>
              <a:rPr lang="en-US" sz="1100" dirty="0">
                <a:solidFill>
                  <a:schemeClr val="bg1"/>
                </a:solidFill>
                <a:latin typeface="Courier"/>
              </a:rPr>
              <a:t>}</a:t>
            </a:r>
          </a:p>
        </p:txBody>
      </p:sp>
    </p:spTree>
    <p:extLst>
      <p:ext uri="{BB962C8B-B14F-4D97-AF65-F5344CB8AC3E}">
        <p14:creationId xmlns:p14="http://schemas.microsoft.com/office/powerpoint/2010/main" val="72807335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Examples</a:t>
            </a:r>
            <a:endParaRPr lang="en-US" dirty="0"/>
          </a:p>
        </p:txBody>
      </p:sp>
      <p:sp>
        <p:nvSpPr>
          <p:cNvPr id="3" name="Content Placeholder 2"/>
          <p:cNvSpPr>
            <a:spLocks noGrp="1"/>
          </p:cNvSpPr>
          <p:nvPr>
            <p:ph idx="1"/>
          </p:nvPr>
        </p:nvSpPr>
        <p:spPr>
          <a:xfrm>
            <a:off x="457200" y="1456167"/>
            <a:ext cx="8229600" cy="4173996"/>
          </a:xfrm>
        </p:spPr>
        <p:txBody>
          <a:bodyPr/>
          <a:lstStyle/>
          <a:p>
            <a:pPr marL="0" indent="0">
              <a:buNone/>
            </a:pPr>
            <a:r>
              <a:rPr lang="en-US" dirty="0" smtClean="0"/>
              <a:t>Long Method</a:t>
            </a:r>
            <a:endParaRPr lang="en-US" dirty="0"/>
          </a:p>
        </p:txBody>
      </p:sp>
      <p:sp>
        <p:nvSpPr>
          <p:cNvPr id="4" name="Slide Number Placeholder 3"/>
          <p:cNvSpPr>
            <a:spLocks noGrp="1"/>
          </p:cNvSpPr>
          <p:nvPr>
            <p:ph type="sldNum" sz="quarter" idx="4294967295"/>
          </p:nvPr>
        </p:nvSpPr>
        <p:spPr>
          <a:xfrm>
            <a:off x="7010400" y="6472238"/>
            <a:ext cx="2133600" cy="188912"/>
          </a:xfrm>
          <a:prstGeom prst="rect">
            <a:avLst/>
          </a:prstGeom>
        </p:spPr>
        <p:txBody>
          <a:bodyPr/>
          <a:lstStyle/>
          <a:p>
            <a:fld id="{9F379AED-0546-544E-9D19-D1214CAEAC35}" type="slidenum">
              <a:rPr lang="en-US" smtClean="0"/>
              <a:pPr/>
              <a:t>58</a:t>
            </a:fld>
            <a:endParaRPr lang="en-US" sz="1000"/>
          </a:p>
        </p:txBody>
      </p:sp>
      <p:sp>
        <p:nvSpPr>
          <p:cNvPr id="6" name="TextBox 5"/>
          <p:cNvSpPr txBox="1"/>
          <p:nvPr/>
        </p:nvSpPr>
        <p:spPr>
          <a:xfrm>
            <a:off x="157119" y="1986203"/>
            <a:ext cx="8864132" cy="4001097"/>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r>
              <a:rPr lang="en-US" sz="800" dirty="0">
                <a:solidFill>
                  <a:schemeClr val="bg1"/>
                </a:solidFill>
                <a:latin typeface="Courier"/>
              </a:rPr>
              <a:t> public static void report(Writer out, </a:t>
            </a:r>
            <a:r>
              <a:rPr lang="en-US" sz="800" dirty="0" smtClean="0">
                <a:solidFill>
                  <a:schemeClr val="bg1"/>
                </a:solidFill>
                <a:latin typeface="Courier"/>
              </a:rPr>
              <a:t>List machines</a:t>
            </a:r>
            <a:r>
              <a:rPr lang="en-US" sz="800" dirty="0">
                <a:solidFill>
                  <a:schemeClr val="bg1"/>
                </a:solidFill>
                <a:latin typeface="Courier"/>
              </a:rPr>
              <a:t>, Robot robot</a:t>
            </a:r>
            <a:r>
              <a:rPr lang="en-US" sz="800" dirty="0" smtClean="0">
                <a:solidFill>
                  <a:schemeClr val="bg1"/>
                </a:solidFill>
                <a:latin typeface="Courier"/>
              </a:rPr>
              <a:t>) throws </a:t>
            </a:r>
            <a:r>
              <a:rPr lang="en-US" sz="800" dirty="0" err="1" smtClean="0">
                <a:solidFill>
                  <a:schemeClr val="bg1"/>
                </a:solidFill>
                <a:latin typeface="Courier"/>
              </a:rPr>
              <a:t>IOException</a:t>
            </a:r>
            <a:r>
              <a:rPr lang="en-US" sz="800" dirty="0">
                <a:solidFill>
                  <a:schemeClr val="bg1"/>
                </a:solidFill>
                <a:latin typeface="Courier"/>
              </a:rPr>
              <a:t> </a:t>
            </a:r>
            <a:r>
              <a:rPr lang="en-US" sz="800" dirty="0" smtClean="0">
                <a:solidFill>
                  <a:schemeClr val="bg1"/>
                </a:solidFill>
                <a:latin typeface="Courier"/>
              </a:rPr>
              <a:t>{</a:t>
            </a:r>
            <a:endParaRPr lang="en-US" sz="800" dirty="0">
              <a:solidFill>
                <a:schemeClr val="bg1"/>
              </a:solidFill>
              <a:latin typeface="Courier"/>
            </a:endParaRPr>
          </a:p>
          <a:p>
            <a:pPr>
              <a:buNone/>
            </a:pPr>
            <a:r>
              <a:rPr lang="en-US" sz="800" dirty="0">
                <a:solidFill>
                  <a:schemeClr val="bg1"/>
                </a:solidFill>
                <a:latin typeface="Courier"/>
              </a:rPr>
              <a:t>       </a:t>
            </a:r>
            <a:r>
              <a:rPr lang="en-US" sz="800" dirty="0" err="1" smtClean="0">
                <a:solidFill>
                  <a:schemeClr val="bg1"/>
                </a:solidFill>
                <a:latin typeface="Courier"/>
              </a:rPr>
              <a:t>printTitle</a:t>
            </a:r>
            <a:r>
              <a:rPr lang="en-US" sz="800" dirty="0" smtClean="0">
                <a:solidFill>
                  <a:schemeClr val="bg1"/>
                </a:solidFill>
                <a:latin typeface="Courier"/>
              </a:rPr>
              <a:t>(out);</a:t>
            </a:r>
            <a:endParaRPr lang="en-US" sz="800" dirty="0">
              <a:solidFill>
                <a:schemeClr val="bg1"/>
              </a:solidFill>
              <a:latin typeface="Courier"/>
            </a:endParaRPr>
          </a:p>
          <a:p>
            <a:pPr>
              <a:buNone/>
            </a:pPr>
            <a:r>
              <a:rPr lang="en-US" sz="800" dirty="0" smtClean="0">
                <a:solidFill>
                  <a:schemeClr val="bg1"/>
                </a:solidFill>
                <a:latin typeface="Courier"/>
              </a:rPr>
              <a:t>       </a:t>
            </a:r>
            <a:r>
              <a:rPr lang="en-US" sz="800" dirty="0" err="1" smtClean="0">
                <a:solidFill>
                  <a:schemeClr val="bg1"/>
                </a:solidFill>
                <a:latin typeface="Courier"/>
              </a:rPr>
              <a:t>printMachineDetails</a:t>
            </a:r>
            <a:r>
              <a:rPr lang="en-US" sz="800" dirty="0" smtClean="0">
                <a:solidFill>
                  <a:schemeClr val="bg1"/>
                </a:solidFill>
                <a:latin typeface="Courier"/>
              </a:rPr>
              <a:t>(out, machines);</a:t>
            </a:r>
          </a:p>
          <a:p>
            <a:pPr>
              <a:buNone/>
            </a:pPr>
            <a:r>
              <a:rPr lang="en-US" sz="800" dirty="0" smtClean="0">
                <a:solidFill>
                  <a:schemeClr val="bg1"/>
                </a:solidFill>
                <a:latin typeface="Courier"/>
              </a:rPr>
              <a:t>       </a:t>
            </a:r>
            <a:r>
              <a:rPr lang="en-US" sz="800" dirty="0" err="1" smtClean="0">
                <a:solidFill>
                  <a:schemeClr val="bg1"/>
                </a:solidFill>
                <a:latin typeface="Courier"/>
              </a:rPr>
              <a:t>printRobot</a:t>
            </a:r>
            <a:r>
              <a:rPr lang="en-US" sz="800" dirty="0" smtClean="0">
                <a:solidFill>
                  <a:schemeClr val="bg1"/>
                </a:solidFill>
                <a:latin typeface="Courier"/>
              </a:rPr>
              <a:t> (robot);</a:t>
            </a:r>
            <a:endParaRPr lang="en-US" sz="800" dirty="0">
              <a:solidFill>
                <a:schemeClr val="bg1"/>
              </a:solidFill>
              <a:latin typeface="Courier"/>
            </a:endParaRPr>
          </a:p>
          <a:p>
            <a:pPr>
              <a:buNone/>
            </a:pPr>
            <a:r>
              <a:rPr lang="en-US" sz="800" dirty="0" smtClean="0">
                <a:solidFill>
                  <a:schemeClr val="bg1"/>
                </a:solidFill>
                <a:latin typeface="Courier"/>
              </a:rPr>
              <a:t> }</a:t>
            </a:r>
          </a:p>
          <a:p>
            <a:pPr>
              <a:buNone/>
            </a:pPr>
            <a:endParaRPr lang="en-US" sz="800" dirty="0">
              <a:solidFill>
                <a:schemeClr val="bg1"/>
              </a:solidFill>
              <a:latin typeface="Courier"/>
            </a:endParaRPr>
          </a:p>
          <a:p>
            <a:pPr>
              <a:buNone/>
            </a:pPr>
            <a:r>
              <a:rPr lang="en-US" sz="800" dirty="0">
                <a:solidFill>
                  <a:schemeClr val="bg1"/>
                </a:solidFill>
                <a:latin typeface="Courier"/>
              </a:rPr>
              <a:t> </a:t>
            </a:r>
            <a:r>
              <a:rPr lang="en-US" sz="800" dirty="0" smtClean="0">
                <a:solidFill>
                  <a:schemeClr val="bg1"/>
                </a:solidFill>
                <a:latin typeface="Courier"/>
              </a:rPr>
              <a:t>private static void </a:t>
            </a:r>
            <a:r>
              <a:rPr lang="en-US" sz="800" dirty="0" err="1" smtClean="0">
                <a:solidFill>
                  <a:schemeClr val="bg1"/>
                </a:solidFill>
                <a:latin typeface="Courier"/>
              </a:rPr>
              <a:t>printTitle</a:t>
            </a:r>
            <a:r>
              <a:rPr lang="en-US" sz="800" dirty="0" smtClean="0">
                <a:solidFill>
                  <a:schemeClr val="bg1"/>
                </a:solidFill>
                <a:latin typeface="Courier"/>
              </a:rPr>
              <a:t>() {</a:t>
            </a:r>
          </a:p>
          <a:p>
            <a:pPr>
              <a:buNone/>
            </a:pPr>
            <a:r>
              <a:rPr lang="en-US" sz="800" dirty="0" smtClean="0">
                <a:solidFill>
                  <a:schemeClr val="bg1"/>
                </a:solidFill>
                <a:latin typeface="Courier"/>
              </a:rPr>
              <a:t>  </a:t>
            </a:r>
            <a:r>
              <a:rPr lang="en-US" sz="800" dirty="0">
                <a:solidFill>
                  <a:schemeClr val="bg1"/>
                </a:solidFill>
                <a:latin typeface="Courier"/>
              </a:rPr>
              <a:t> </a:t>
            </a:r>
            <a:r>
              <a:rPr lang="en-US" sz="800" dirty="0" err="1">
                <a:solidFill>
                  <a:schemeClr val="bg1"/>
                </a:solidFill>
                <a:latin typeface="Courier"/>
              </a:rPr>
              <a:t>out.write</a:t>
            </a:r>
            <a:r>
              <a:rPr lang="en-US" sz="800" dirty="0">
                <a:solidFill>
                  <a:schemeClr val="bg1"/>
                </a:solidFill>
                <a:latin typeface="Courier"/>
              </a:rPr>
              <a:t>("FACTORY REPORT\n");</a:t>
            </a:r>
            <a:endParaRPr lang="en-US" sz="800" dirty="0" smtClean="0">
              <a:solidFill>
                <a:schemeClr val="bg1"/>
              </a:solidFill>
              <a:latin typeface="Courier"/>
            </a:endParaRPr>
          </a:p>
          <a:p>
            <a:pPr>
              <a:buNone/>
            </a:pPr>
            <a:r>
              <a:rPr lang="en-US" sz="800" dirty="0">
                <a:solidFill>
                  <a:schemeClr val="bg1"/>
                </a:solidFill>
                <a:latin typeface="Courier"/>
              </a:rPr>
              <a:t> </a:t>
            </a:r>
            <a:r>
              <a:rPr lang="en-US" sz="800" dirty="0" smtClean="0">
                <a:solidFill>
                  <a:schemeClr val="bg1"/>
                </a:solidFill>
                <a:latin typeface="Courier"/>
              </a:rPr>
              <a:t>}</a:t>
            </a:r>
          </a:p>
          <a:p>
            <a:pPr>
              <a:buNone/>
            </a:pPr>
            <a:endParaRPr lang="en-US" sz="800" dirty="0">
              <a:solidFill>
                <a:schemeClr val="bg1"/>
              </a:solidFill>
              <a:latin typeface="Courier"/>
            </a:endParaRPr>
          </a:p>
          <a:p>
            <a:pPr>
              <a:buNone/>
            </a:pPr>
            <a:r>
              <a:rPr lang="en-US" sz="800" dirty="0" smtClean="0">
                <a:solidFill>
                  <a:schemeClr val="bg1"/>
                </a:solidFill>
                <a:latin typeface="Courier"/>
              </a:rPr>
              <a:t> </a:t>
            </a:r>
            <a:r>
              <a:rPr lang="en-US" sz="800" dirty="0">
                <a:solidFill>
                  <a:schemeClr val="bg1"/>
                </a:solidFill>
                <a:latin typeface="Courier"/>
              </a:rPr>
              <a:t>private static void </a:t>
            </a:r>
            <a:r>
              <a:rPr lang="en-US" sz="800" dirty="0" err="1" smtClean="0">
                <a:solidFill>
                  <a:schemeClr val="bg1"/>
                </a:solidFill>
                <a:latin typeface="Courier"/>
              </a:rPr>
              <a:t>printMachines</a:t>
            </a:r>
            <a:r>
              <a:rPr lang="en-US" sz="800" dirty="0" smtClean="0">
                <a:solidFill>
                  <a:schemeClr val="bg1"/>
                </a:solidFill>
                <a:latin typeface="Courier"/>
              </a:rPr>
              <a:t>(List machines) </a:t>
            </a:r>
            <a:r>
              <a:rPr lang="en-US" sz="800" dirty="0">
                <a:solidFill>
                  <a:schemeClr val="bg1"/>
                </a:solidFill>
                <a:latin typeface="Courier"/>
              </a:rPr>
              <a:t>{</a:t>
            </a:r>
          </a:p>
          <a:p>
            <a:pPr>
              <a:buNone/>
            </a:pPr>
            <a:r>
              <a:rPr lang="en-US" sz="800" dirty="0">
                <a:solidFill>
                  <a:schemeClr val="bg1"/>
                </a:solidFill>
                <a:latin typeface="Courier"/>
              </a:rPr>
              <a:t>   Iterator line = </a:t>
            </a:r>
            <a:r>
              <a:rPr lang="en-US" sz="800" dirty="0" err="1">
                <a:solidFill>
                  <a:schemeClr val="bg1"/>
                </a:solidFill>
                <a:latin typeface="Courier"/>
              </a:rPr>
              <a:t>machines.iterator</a:t>
            </a:r>
            <a:r>
              <a:rPr lang="en-US" sz="800" dirty="0">
                <a:solidFill>
                  <a:schemeClr val="bg1"/>
                </a:solidFill>
                <a:latin typeface="Courier"/>
              </a:rPr>
              <a:t>();</a:t>
            </a:r>
          </a:p>
          <a:p>
            <a:pPr>
              <a:buNone/>
            </a:pPr>
            <a:r>
              <a:rPr lang="en-US" sz="800" dirty="0">
                <a:solidFill>
                  <a:schemeClr val="bg1"/>
                </a:solidFill>
                <a:latin typeface="Courier"/>
              </a:rPr>
              <a:t>        while (</a:t>
            </a:r>
            <a:r>
              <a:rPr lang="en-US" sz="800" dirty="0" err="1">
                <a:solidFill>
                  <a:schemeClr val="bg1"/>
                </a:solidFill>
                <a:latin typeface="Courier"/>
              </a:rPr>
              <a:t>line.hasNext</a:t>
            </a:r>
            <a:r>
              <a:rPr lang="en-US" sz="800" dirty="0">
                <a:solidFill>
                  <a:schemeClr val="bg1"/>
                </a:solidFill>
                <a:latin typeface="Courier"/>
              </a:rPr>
              <a:t>()) {</a:t>
            </a:r>
          </a:p>
          <a:p>
            <a:pPr>
              <a:buNone/>
            </a:pPr>
            <a:r>
              <a:rPr lang="en-US" sz="800" dirty="0">
                <a:solidFill>
                  <a:schemeClr val="bg1"/>
                </a:solidFill>
                <a:latin typeface="Courier"/>
              </a:rPr>
              <a:t>             Machine machine = (Machine</a:t>
            </a:r>
            <a:r>
              <a:rPr lang="en-US" sz="800" dirty="0" smtClean="0">
                <a:solidFill>
                  <a:schemeClr val="bg1"/>
                </a:solidFill>
                <a:latin typeface="Courier"/>
              </a:rPr>
              <a:t>)</a:t>
            </a:r>
            <a:r>
              <a:rPr lang="en-US" sz="800" dirty="0" err="1" smtClean="0">
                <a:solidFill>
                  <a:schemeClr val="bg1"/>
                </a:solidFill>
                <a:latin typeface="Courier"/>
              </a:rPr>
              <a:t>line.next</a:t>
            </a:r>
            <a:r>
              <a:rPr lang="en-US" sz="800" dirty="0">
                <a:solidFill>
                  <a:schemeClr val="bg1"/>
                </a:solidFill>
                <a:latin typeface="Courier"/>
              </a:rPr>
              <a:t>();</a:t>
            </a:r>
          </a:p>
          <a:p>
            <a:pPr>
              <a:buNone/>
            </a:pPr>
            <a:r>
              <a:rPr lang="en-US" sz="800" dirty="0">
                <a:solidFill>
                  <a:schemeClr val="bg1"/>
                </a:solidFill>
                <a:latin typeface="Courier"/>
              </a:rPr>
              <a:t>             </a:t>
            </a:r>
            <a:r>
              <a:rPr lang="en-US" sz="800" dirty="0" err="1">
                <a:solidFill>
                  <a:schemeClr val="bg1"/>
                </a:solidFill>
                <a:latin typeface="Courier"/>
              </a:rPr>
              <a:t>out.write</a:t>
            </a:r>
            <a:r>
              <a:rPr lang="en-US" sz="800" dirty="0">
                <a:solidFill>
                  <a:schemeClr val="bg1"/>
                </a:solidFill>
                <a:latin typeface="Courier"/>
              </a:rPr>
              <a:t>("Machine " </a:t>
            </a:r>
            <a:r>
              <a:rPr lang="en-US" sz="800" dirty="0" smtClean="0">
                <a:solidFill>
                  <a:schemeClr val="bg1"/>
                </a:solidFill>
                <a:latin typeface="Courier"/>
              </a:rPr>
              <a:t>+ </a:t>
            </a:r>
            <a:r>
              <a:rPr lang="en-US" sz="800" dirty="0" err="1" smtClean="0">
                <a:solidFill>
                  <a:schemeClr val="bg1"/>
                </a:solidFill>
                <a:latin typeface="Courier"/>
              </a:rPr>
              <a:t>machine.name</a:t>
            </a:r>
            <a:r>
              <a:rPr lang="en-US" sz="800" dirty="0">
                <a:solidFill>
                  <a:schemeClr val="bg1"/>
                </a:solidFill>
                <a:latin typeface="Courier"/>
              </a:rPr>
              <a:t>());</a:t>
            </a:r>
          </a:p>
          <a:p>
            <a:pPr>
              <a:buNone/>
            </a:pPr>
            <a:r>
              <a:rPr lang="en-US" sz="800" dirty="0">
                <a:solidFill>
                  <a:schemeClr val="bg1"/>
                </a:solidFill>
                <a:latin typeface="Courier"/>
              </a:rPr>
              <a:t>             if (</a:t>
            </a:r>
            <a:r>
              <a:rPr lang="en-US" sz="800" dirty="0" err="1">
                <a:solidFill>
                  <a:schemeClr val="bg1"/>
                </a:solidFill>
                <a:latin typeface="Courier"/>
              </a:rPr>
              <a:t>machine.bin</a:t>
            </a:r>
            <a:r>
              <a:rPr lang="en-US" sz="800" dirty="0">
                <a:solidFill>
                  <a:schemeClr val="bg1"/>
                </a:solidFill>
                <a:latin typeface="Courier"/>
              </a:rPr>
              <a:t>() != null)</a:t>
            </a:r>
          </a:p>
          <a:p>
            <a:pPr>
              <a:buNone/>
            </a:pPr>
            <a:r>
              <a:rPr lang="en-US" sz="800" dirty="0">
                <a:solidFill>
                  <a:schemeClr val="bg1"/>
                </a:solidFill>
                <a:latin typeface="Courier"/>
              </a:rPr>
              <a:t>                 </a:t>
            </a:r>
            <a:r>
              <a:rPr lang="en-US" sz="800" dirty="0" err="1">
                <a:solidFill>
                  <a:schemeClr val="bg1"/>
                </a:solidFill>
                <a:latin typeface="Courier"/>
              </a:rPr>
              <a:t>out.write</a:t>
            </a:r>
            <a:r>
              <a:rPr lang="en-US" sz="800" dirty="0">
                <a:solidFill>
                  <a:schemeClr val="bg1"/>
                </a:solidFill>
                <a:latin typeface="Courier"/>
              </a:rPr>
              <a:t>(" bin=" </a:t>
            </a:r>
            <a:r>
              <a:rPr lang="en-US" sz="800" dirty="0" smtClean="0">
                <a:solidFill>
                  <a:schemeClr val="bg1"/>
                </a:solidFill>
                <a:latin typeface="Courier"/>
              </a:rPr>
              <a:t>+ </a:t>
            </a:r>
            <a:r>
              <a:rPr lang="en-US" sz="800" dirty="0" err="1" smtClean="0">
                <a:solidFill>
                  <a:schemeClr val="bg1"/>
                </a:solidFill>
                <a:latin typeface="Courier"/>
              </a:rPr>
              <a:t>machine.bin</a:t>
            </a:r>
            <a:r>
              <a:rPr lang="en-US" sz="800" dirty="0">
                <a:solidFill>
                  <a:schemeClr val="bg1"/>
                </a:solidFill>
                <a:latin typeface="Courier"/>
              </a:rPr>
              <a:t>());</a:t>
            </a:r>
          </a:p>
          <a:p>
            <a:pPr>
              <a:buNone/>
            </a:pPr>
            <a:r>
              <a:rPr lang="en-US" sz="800" dirty="0">
                <a:solidFill>
                  <a:schemeClr val="bg1"/>
                </a:solidFill>
                <a:latin typeface="Courier"/>
              </a:rPr>
              <a:t>             </a:t>
            </a:r>
            <a:r>
              <a:rPr lang="en-US" sz="800" dirty="0" err="1">
                <a:solidFill>
                  <a:schemeClr val="bg1"/>
                </a:solidFill>
                <a:latin typeface="Courier"/>
              </a:rPr>
              <a:t>out.write</a:t>
            </a:r>
            <a:r>
              <a:rPr lang="en-US" sz="800" dirty="0">
                <a:solidFill>
                  <a:schemeClr val="bg1"/>
                </a:solidFill>
                <a:latin typeface="Courier"/>
              </a:rPr>
              <a:t>("\n");</a:t>
            </a:r>
          </a:p>
          <a:p>
            <a:pPr>
              <a:buNone/>
            </a:pPr>
            <a:r>
              <a:rPr lang="en-US" sz="800" dirty="0">
                <a:solidFill>
                  <a:schemeClr val="bg1"/>
                </a:solidFill>
                <a:latin typeface="Courier"/>
              </a:rPr>
              <a:t>        }</a:t>
            </a:r>
          </a:p>
          <a:p>
            <a:pPr>
              <a:buNone/>
            </a:pPr>
            <a:r>
              <a:rPr lang="en-US" sz="800" dirty="0">
                <a:solidFill>
                  <a:schemeClr val="bg1"/>
                </a:solidFill>
                <a:latin typeface="Courier"/>
              </a:rPr>
              <a:t>        </a:t>
            </a:r>
            <a:r>
              <a:rPr lang="en-US" sz="800" dirty="0" err="1">
                <a:solidFill>
                  <a:schemeClr val="bg1"/>
                </a:solidFill>
                <a:latin typeface="Courier"/>
              </a:rPr>
              <a:t>out.write</a:t>
            </a:r>
            <a:r>
              <a:rPr lang="en-US" sz="800" dirty="0">
                <a:solidFill>
                  <a:schemeClr val="bg1"/>
                </a:solidFill>
                <a:latin typeface="Courier"/>
              </a:rPr>
              <a:t>("\n");</a:t>
            </a:r>
            <a:endParaRPr lang="en-US" sz="800" dirty="0" smtClean="0">
              <a:solidFill>
                <a:schemeClr val="bg1"/>
              </a:solidFill>
              <a:latin typeface="Courier"/>
            </a:endParaRPr>
          </a:p>
          <a:p>
            <a:pPr>
              <a:buNone/>
            </a:pPr>
            <a:r>
              <a:rPr lang="en-US" sz="800" dirty="0" smtClean="0">
                <a:solidFill>
                  <a:schemeClr val="bg1"/>
                </a:solidFill>
                <a:latin typeface="Courier"/>
              </a:rPr>
              <a:t> }</a:t>
            </a:r>
          </a:p>
          <a:p>
            <a:pPr>
              <a:buNone/>
            </a:pPr>
            <a:endParaRPr lang="en-US" sz="800" dirty="0" smtClean="0">
              <a:solidFill>
                <a:schemeClr val="bg1"/>
              </a:solidFill>
              <a:latin typeface="Courier"/>
            </a:endParaRPr>
          </a:p>
          <a:p>
            <a:pPr>
              <a:buNone/>
            </a:pPr>
            <a:r>
              <a:rPr lang="en-US" sz="800" dirty="0" smtClean="0">
                <a:solidFill>
                  <a:schemeClr val="bg1"/>
                </a:solidFill>
                <a:latin typeface="Courier"/>
              </a:rPr>
              <a:t>private static void </a:t>
            </a:r>
            <a:r>
              <a:rPr lang="en-US" sz="800" dirty="0" err="1" smtClean="0">
                <a:solidFill>
                  <a:schemeClr val="bg1"/>
                </a:solidFill>
                <a:latin typeface="Courier"/>
              </a:rPr>
              <a:t>printRobot</a:t>
            </a:r>
            <a:r>
              <a:rPr lang="en-US" sz="800" dirty="0" smtClean="0">
                <a:solidFill>
                  <a:schemeClr val="bg1"/>
                </a:solidFill>
                <a:latin typeface="Courier"/>
              </a:rPr>
              <a:t> (Robot robot) {</a:t>
            </a:r>
          </a:p>
          <a:p>
            <a:pPr>
              <a:buNone/>
            </a:pPr>
            <a:r>
              <a:rPr lang="en-US" sz="800" dirty="0" smtClean="0">
                <a:solidFill>
                  <a:schemeClr val="bg1"/>
                </a:solidFill>
                <a:latin typeface="Courier"/>
              </a:rPr>
              <a:t>	 </a:t>
            </a:r>
            <a:r>
              <a:rPr lang="en-US" sz="800" dirty="0" err="1" smtClean="0">
                <a:solidFill>
                  <a:schemeClr val="bg1"/>
                </a:solidFill>
                <a:latin typeface="Courier"/>
              </a:rPr>
              <a:t>out.write</a:t>
            </a:r>
            <a:r>
              <a:rPr lang="en-US" sz="800" dirty="0" smtClean="0">
                <a:solidFill>
                  <a:schemeClr val="bg1"/>
                </a:solidFill>
                <a:latin typeface="Courier"/>
              </a:rPr>
              <a:t>("Robot");</a:t>
            </a:r>
          </a:p>
          <a:p>
            <a:pPr>
              <a:buNone/>
            </a:pPr>
            <a:r>
              <a:rPr lang="en-US" sz="800" dirty="0" smtClean="0">
                <a:solidFill>
                  <a:schemeClr val="bg1"/>
                </a:solidFill>
                <a:latin typeface="Courier"/>
              </a:rPr>
              <a:t>        if (</a:t>
            </a:r>
            <a:r>
              <a:rPr lang="en-US" sz="800" dirty="0" err="1" smtClean="0">
                <a:solidFill>
                  <a:schemeClr val="bg1"/>
                </a:solidFill>
                <a:latin typeface="Courier"/>
              </a:rPr>
              <a:t>robot.location</a:t>
            </a:r>
            <a:r>
              <a:rPr lang="en-US" sz="800" dirty="0" smtClean="0">
                <a:solidFill>
                  <a:schemeClr val="bg1"/>
                </a:solidFill>
                <a:latin typeface="Courier"/>
              </a:rPr>
              <a:t>() != null)</a:t>
            </a:r>
          </a:p>
          <a:p>
            <a:pPr>
              <a:buNone/>
            </a:pPr>
            <a:r>
              <a:rPr lang="en-US" sz="800" dirty="0" smtClean="0">
                <a:solidFill>
                  <a:schemeClr val="bg1"/>
                </a:solidFill>
                <a:latin typeface="Courier"/>
              </a:rPr>
              <a:t>               </a:t>
            </a:r>
            <a:r>
              <a:rPr lang="en-US" sz="800" dirty="0" err="1" smtClean="0">
                <a:solidFill>
                  <a:schemeClr val="bg1"/>
                </a:solidFill>
                <a:latin typeface="Courier"/>
              </a:rPr>
              <a:t>out.write</a:t>
            </a:r>
            <a:r>
              <a:rPr lang="en-US" sz="800" dirty="0" smtClean="0">
                <a:solidFill>
                  <a:schemeClr val="bg1"/>
                </a:solidFill>
                <a:latin typeface="Courier"/>
              </a:rPr>
              <a:t>(" location=" + </a:t>
            </a:r>
            <a:r>
              <a:rPr lang="en-US" sz="800" dirty="0" err="1" smtClean="0">
                <a:solidFill>
                  <a:schemeClr val="bg1"/>
                </a:solidFill>
                <a:latin typeface="Courier"/>
              </a:rPr>
              <a:t>robot.location</a:t>
            </a:r>
            <a:r>
              <a:rPr lang="en-US" sz="800" dirty="0" smtClean="0">
                <a:solidFill>
                  <a:schemeClr val="bg1"/>
                </a:solidFill>
                <a:latin typeface="Courier"/>
              </a:rPr>
              <a:t>().name());</a:t>
            </a:r>
          </a:p>
          <a:p>
            <a:pPr>
              <a:buNone/>
            </a:pPr>
            <a:r>
              <a:rPr lang="en-US" sz="800" dirty="0" smtClean="0">
                <a:solidFill>
                  <a:schemeClr val="bg1"/>
                </a:solidFill>
                <a:latin typeface="Courier"/>
              </a:rPr>
              <a:t>        if (</a:t>
            </a:r>
            <a:r>
              <a:rPr lang="en-US" sz="800" dirty="0" err="1" smtClean="0">
                <a:solidFill>
                  <a:schemeClr val="bg1"/>
                </a:solidFill>
                <a:latin typeface="Courier"/>
              </a:rPr>
              <a:t>robot.bin</a:t>
            </a:r>
            <a:r>
              <a:rPr lang="en-US" sz="800" dirty="0" smtClean="0">
                <a:solidFill>
                  <a:schemeClr val="bg1"/>
                </a:solidFill>
                <a:latin typeface="Courier"/>
              </a:rPr>
              <a:t>() != null)</a:t>
            </a:r>
          </a:p>
          <a:p>
            <a:pPr>
              <a:buNone/>
            </a:pPr>
            <a:r>
              <a:rPr lang="en-US" sz="800" dirty="0" smtClean="0">
                <a:solidFill>
                  <a:schemeClr val="bg1"/>
                </a:solidFill>
                <a:latin typeface="Courier"/>
              </a:rPr>
              <a:t>             </a:t>
            </a:r>
            <a:r>
              <a:rPr lang="en-US" sz="800" dirty="0" err="1" smtClean="0">
                <a:solidFill>
                  <a:schemeClr val="bg1"/>
                </a:solidFill>
                <a:latin typeface="Courier"/>
              </a:rPr>
              <a:t>out.write</a:t>
            </a:r>
            <a:r>
              <a:rPr lang="en-US" sz="800" dirty="0" smtClean="0">
                <a:solidFill>
                  <a:schemeClr val="bg1"/>
                </a:solidFill>
                <a:latin typeface="Courier"/>
              </a:rPr>
              <a:t>(" bin=" + </a:t>
            </a:r>
            <a:r>
              <a:rPr lang="en-US" sz="800" dirty="0" err="1" smtClean="0">
                <a:solidFill>
                  <a:schemeClr val="bg1"/>
                </a:solidFill>
                <a:latin typeface="Courier"/>
              </a:rPr>
              <a:t>robot.bin</a:t>
            </a:r>
            <a:r>
              <a:rPr lang="en-US" sz="800" dirty="0" smtClean="0">
                <a:solidFill>
                  <a:schemeClr val="bg1"/>
                </a:solidFill>
                <a:latin typeface="Courier"/>
              </a:rPr>
              <a:t>());</a:t>
            </a:r>
          </a:p>
          <a:p>
            <a:pPr>
              <a:buNone/>
            </a:pPr>
            <a:r>
              <a:rPr lang="en-US" sz="800" dirty="0" smtClean="0">
                <a:solidFill>
                  <a:schemeClr val="bg1"/>
                </a:solidFill>
                <a:latin typeface="Courier"/>
              </a:rPr>
              <a:t>        </a:t>
            </a:r>
            <a:r>
              <a:rPr lang="en-US" sz="800" dirty="0" err="1" smtClean="0">
                <a:solidFill>
                  <a:schemeClr val="bg1"/>
                </a:solidFill>
                <a:latin typeface="Courier"/>
              </a:rPr>
              <a:t>out.write</a:t>
            </a:r>
            <a:r>
              <a:rPr lang="en-US" sz="800" dirty="0" smtClean="0">
                <a:solidFill>
                  <a:schemeClr val="bg1"/>
                </a:solidFill>
                <a:latin typeface="Courier"/>
              </a:rPr>
              <a:t>(”\n========\n");</a:t>
            </a:r>
          </a:p>
          <a:p>
            <a:pPr>
              <a:buNone/>
            </a:pPr>
            <a:r>
              <a:rPr lang="en-US" sz="800" dirty="0" smtClean="0">
                <a:solidFill>
                  <a:schemeClr val="bg1"/>
                </a:solidFill>
                <a:latin typeface="Courier"/>
              </a:rPr>
              <a:t>    }  </a:t>
            </a:r>
            <a:endParaRPr lang="en-US" sz="800" dirty="0">
              <a:solidFill>
                <a:schemeClr val="bg1"/>
              </a:solidFill>
              <a:latin typeface="Courier"/>
            </a:endParaRPr>
          </a:p>
          <a:p>
            <a:pPr>
              <a:buNone/>
            </a:pPr>
            <a:r>
              <a:rPr lang="en-US" sz="800" dirty="0">
                <a:solidFill>
                  <a:schemeClr val="bg1"/>
                </a:solidFill>
                <a:latin typeface="Courier"/>
              </a:rPr>
              <a:t>}</a:t>
            </a:r>
            <a:endParaRPr lang="en-US" sz="800" dirty="0" smtClean="0">
              <a:solidFill>
                <a:schemeClr val="bg1"/>
              </a:solidFill>
              <a:latin typeface="Courier"/>
            </a:endParaRPr>
          </a:p>
        </p:txBody>
      </p:sp>
    </p:spTree>
    <p:extLst>
      <p:ext uri="{BB962C8B-B14F-4D97-AF65-F5344CB8AC3E}">
        <p14:creationId xmlns:p14="http://schemas.microsoft.com/office/powerpoint/2010/main" val="376741054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Exercise</a:t>
            </a:r>
            <a:endParaRPr lang="en-US" dirty="0"/>
          </a:p>
        </p:txBody>
      </p:sp>
      <p:sp>
        <p:nvSpPr>
          <p:cNvPr id="3" name="Content Placeholder 2"/>
          <p:cNvSpPr>
            <a:spLocks noGrp="1"/>
          </p:cNvSpPr>
          <p:nvPr>
            <p:ph idx="1"/>
          </p:nvPr>
        </p:nvSpPr>
        <p:spPr/>
        <p:txBody>
          <a:bodyPr/>
          <a:lstStyle/>
          <a:p>
            <a:r>
              <a:rPr lang="en-US" dirty="0" smtClean="0"/>
              <a:t>Refactor the comments in </a:t>
            </a:r>
            <a:r>
              <a:rPr lang="en-US" dirty="0" err="1" smtClean="0"/>
              <a:t>Customer.statement</a:t>
            </a:r>
            <a:r>
              <a:rPr lang="en-US" dirty="0" smtClean="0"/>
              <a:t/>
            </a:r>
            <a:br>
              <a:rPr lang="en-US" dirty="0" smtClean="0"/>
            </a:br>
            <a:r>
              <a:rPr lang="en-US" dirty="0" smtClean="0"/>
              <a:t/>
            </a:r>
            <a:br>
              <a:rPr lang="en-US" dirty="0" smtClean="0"/>
            </a:br>
            <a:endParaRPr lang="en-US" dirty="0" smtClean="0"/>
          </a:p>
          <a:p>
            <a:r>
              <a:rPr lang="en-US" dirty="0" smtClean="0"/>
              <a:t>Identify and refactor the violations </a:t>
            </a:r>
            <a:r>
              <a:rPr lang="en-US" dirty="0"/>
              <a:t>of the </a:t>
            </a:r>
            <a:r>
              <a:rPr lang="en-US" dirty="0" err="1"/>
              <a:t>LoD</a:t>
            </a:r>
            <a:r>
              <a:rPr lang="en-US" dirty="0"/>
              <a:t>  in </a:t>
            </a:r>
            <a:r>
              <a:rPr lang="en-US" dirty="0" err="1"/>
              <a:t>Customer.statement</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59</a:t>
            </a:fld>
            <a:endParaRPr lang="en-US" sz="1000"/>
          </a:p>
        </p:txBody>
      </p:sp>
    </p:spTree>
    <p:extLst>
      <p:ext uri="{BB962C8B-B14F-4D97-AF65-F5344CB8AC3E}">
        <p14:creationId xmlns:p14="http://schemas.microsoft.com/office/powerpoint/2010/main" val="30820132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Housekeeping</a:t>
            </a:r>
            <a:endParaRPr lang="en-US" dirty="0"/>
          </a:p>
        </p:txBody>
      </p:sp>
      <p:sp>
        <p:nvSpPr>
          <p:cNvPr id="43016" name="Rectangle 6"/>
          <p:cNvSpPr>
            <a:spLocks noGrp="1" noChangeArrowheads="1"/>
          </p:cNvSpPr>
          <p:nvPr>
            <p:ph idx="1"/>
          </p:nvPr>
        </p:nvSpPr>
        <p:spPr/>
        <p:txBody>
          <a:bodyPr/>
          <a:lstStyle/>
          <a:p>
            <a:pPr marL="304800" indent="-304800">
              <a:spcBef>
                <a:spcPct val="0"/>
              </a:spcBef>
              <a:defRPr/>
            </a:pPr>
            <a:r>
              <a:rPr lang="en-US" dirty="0" smtClean="0"/>
              <a:t>Take phone calls outside team room </a:t>
            </a:r>
          </a:p>
          <a:p>
            <a:pPr marL="304800" indent="-304800">
              <a:spcBef>
                <a:spcPts val="703"/>
              </a:spcBef>
              <a:defRPr/>
            </a:pPr>
            <a:r>
              <a:rPr lang="en-US" dirty="0" smtClean="0"/>
              <a:t>Laptops down unless doing team work</a:t>
            </a:r>
          </a:p>
          <a:p>
            <a:pPr marL="304800" indent="-304800">
              <a:spcBef>
                <a:spcPts val="703"/>
              </a:spcBef>
              <a:defRPr/>
            </a:pPr>
            <a:r>
              <a:rPr lang="en-US" dirty="0" smtClean="0"/>
              <a:t>Questions as we go or in parking lot</a:t>
            </a:r>
          </a:p>
          <a:p>
            <a:pPr marL="304800" indent="-304800">
              <a:spcBef>
                <a:spcPts val="703"/>
              </a:spcBef>
              <a:defRPr/>
            </a:pPr>
            <a:r>
              <a:rPr lang="en-US" dirty="0" smtClean="0"/>
              <a:t>Break when needed</a:t>
            </a:r>
          </a:p>
          <a:p>
            <a:pPr marL="304800" indent="-304800">
              <a:spcBef>
                <a:spcPts val="703"/>
              </a:spcBef>
              <a:defRPr/>
            </a:pPr>
            <a:r>
              <a:rPr lang="en-US" dirty="0" smtClean="0"/>
              <a:t>Be on time</a:t>
            </a:r>
          </a:p>
          <a:p>
            <a:pPr marL="304800" indent="-304800">
              <a:spcBef>
                <a:spcPts val="703"/>
              </a:spcBef>
              <a:defRPr/>
            </a:pPr>
            <a:r>
              <a:rPr lang="en-US" dirty="0"/>
              <a:t>Work in </a:t>
            </a:r>
            <a:r>
              <a:rPr lang="en-US" dirty="0" smtClean="0"/>
              <a:t>pairs</a:t>
            </a:r>
          </a:p>
          <a:p>
            <a:pPr marL="304800" indent="-304800">
              <a:spcBef>
                <a:spcPts val="703"/>
              </a:spcBef>
              <a:defRPr/>
            </a:pPr>
            <a:endParaRPr lang="en-US" dirty="0" smtClean="0"/>
          </a:p>
        </p:txBody>
      </p:sp>
      <p:pic>
        <p:nvPicPr>
          <p:cNvPr id="10244" name="Picture 7"/>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433278" y="3505200"/>
            <a:ext cx="3987800" cy="23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Tree>
    <p:extLst>
      <p:ext uri="{BB962C8B-B14F-4D97-AF65-F5344CB8AC3E}">
        <p14:creationId xmlns:p14="http://schemas.microsoft.com/office/powerpoint/2010/main" val="4287430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#7</a:t>
            </a:r>
            <a:endParaRPr lang="en-US" dirty="0"/>
          </a:p>
        </p:txBody>
      </p:sp>
      <p:sp>
        <p:nvSpPr>
          <p:cNvPr id="3" name="Content Placeholder 2"/>
          <p:cNvSpPr>
            <a:spLocks noGrp="1"/>
          </p:cNvSpPr>
          <p:nvPr>
            <p:ph idx="1"/>
          </p:nvPr>
        </p:nvSpPr>
        <p:spPr/>
        <p:txBody>
          <a:bodyPr/>
          <a:lstStyle/>
          <a:p>
            <a:pPr>
              <a:buNone/>
            </a:pPr>
            <a:r>
              <a:rPr lang="en-US" dirty="0"/>
              <a:t>As a customer</a:t>
            </a:r>
          </a:p>
          <a:p>
            <a:pPr>
              <a:buNone/>
            </a:pPr>
            <a:endParaRPr lang="en-US" dirty="0"/>
          </a:p>
          <a:p>
            <a:pPr>
              <a:buNone/>
            </a:pPr>
            <a:r>
              <a:rPr lang="en-US" dirty="0"/>
              <a:t>I want to see previous receipts</a:t>
            </a:r>
          </a:p>
          <a:p>
            <a:pPr>
              <a:buNone/>
            </a:pPr>
            <a:endParaRPr lang="en-US" dirty="0"/>
          </a:p>
          <a:p>
            <a:pPr>
              <a:buNone/>
            </a:pPr>
            <a:r>
              <a:rPr lang="en-US" dirty="0"/>
              <a:t>So that I can balance my checkbook</a:t>
            </a:r>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60</a:t>
            </a:fld>
            <a:endParaRPr lang="en-US" sz="1000"/>
          </a:p>
        </p:txBody>
      </p:sp>
    </p:spTree>
    <p:extLst>
      <p:ext uri="{BB962C8B-B14F-4D97-AF65-F5344CB8AC3E}">
        <p14:creationId xmlns:p14="http://schemas.microsoft.com/office/powerpoint/2010/main" val="277300888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Redesign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8926784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Refactoring vs. Redesign</a:t>
            </a:r>
          </a:p>
        </p:txBody>
      </p:sp>
      <p:sp>
        <p:nvSpPr>
          <p:cNvPr id="3" name="Content Placeholder 2"/>
          <p:cNvSpPr>
            <a:spLocks noGrp="1"/>
          </p:cNvSpPr>
          <p:nvPr>
            <p:ph idx="1"/>
          </p:nvPr>
        </p:nvSpPr>
        <p:spPr/>
        <p:txBody>
          <a:bodyPr/>
          <a:lstStyle/>
          <a:p>
            <a:pPr lvl="0">
              <a:buNone/>
            </a:pPr>
            <a:r>
              <a:rPr lang="en-US" sz="2400" b="1" dirty="0"/>
              <a:t>Refactoring</a:t>
            </a:r>
            <a:endParaRPr lang="en-US" sz="2400" dirty="0"/>
          </a:p>
          <a:p>
            <a:pPr marL="636588" lvl="1" indent="-236538"/>
            <a:r>
              <a:rPr lang="en-US" sz="2000" dirty="0"/>
              <a:t>Refactoring happens as normal part of development</a:t>
            </a:r>
          </a:p>
          <a:p>
            <a:pPr marL="636588" lvl="1" indent="-236538"/>
            <a:r>
              <a:rPr lang="en-US" sz="2000" dirty="0"/>
              <a:t>No ‘permission’ needed by the team to refactor</a:t>
            </a:r>
          </a:p>
          <a:p>
            <a:pPr marL="236538" indent="-236538"/>
            <a:endParaRPr lang="en-US" sz="2400" dirty="0"/>
          </a:p>
          <a:p>
            <a:pPr lvl="0">
              <a:buNone/>
            </a:pPr>
            <a:r>
              <a:rPr lang="en-US" sz="2400" b="1" dirty="0"/>
              <a:t>Redesign</a:t>
            </a:r>
          </a:p>
          <a:p>
            <a:pPr marL="636588" lvl="1" indent="-236538"/>
            <a:r>
              <a:rPr lang="en-US" sz="2000" dirty="0"/>
              <a:t>Large scale refactoring/redesign decisions should be owned by the whole team</a:t>
            </a:r>
          </a:p>
          <a:p>
            <a:pPr marL="636588" lvl="1" indent="-236538"/>
            <a:r>
              <a:rPr lang="en-US" sz="2000" dirty="0"/>
              <a:t>Potentially takes many days</a:t>
            </a:r>
          </a:p>
          <a:p>
            <a:pPr marL="636588" lvl="1" indent="-236538"/>
            <a:r>
              <a:rPr lang="en-US" sz="2000" dirty="0"/>
              <a:t>Often assigned its own story card</a:t>
            </a:r>
          </a:p>
          <a:p>
            <a:pPr marL="1093788" lvl="2" indent="-236538"/>
            <a:r>
              <a:rPr lang="en-US" dirty="0"/>
              <a:t>Allows for estimation &amp; prioritization</a:t>
            </a:r>
          </a:p>
          <a:p>
            <a:pPr lvl="0">
              <a:buNone/>
            </a:pPr>
            <a:endParaRPr lang="en-US" sz="2400" b="1" dirty="0"/>
          </a:p>
          <a:p>
            <a:pPr>
              <a:buNone/>
            </a:pPr>
            <a:endParaRPr lang="en-US" sz="2400" dirty="0"/>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62</a:t>
            </a:fld>
            <a:endParaRPr lang="en-US" sz="1000"/>
          </a:p>
        </p:txBody>
      </p:sp>
    </p:spTree>
    <p:extLst>
      <p:ext uri="{BB962C8B-B14F-4D97-AF65-F5344CB8AC3E}">
        <p14:creationId xmlns:p14="http://schemas.microsoft.com/office/powerpoint/2010/main" val="185978030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Redesign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400" dirty="0" smtClean="0"/>
              <a:t>Tips</a:t>
            </a:r>
          </a:p>
          <a:p>
            <a:pPr marL="636588" lvl="1" indent="-236538"/>
            <a:r>
              <a:rPr lang="en-US" sz="2000" dirty="0" smtClean="0"/>
              <a:t>Check </a:t>
            </a:r>
            <a:r>
              <a:rPr lang="en-US" sz="2000" dirty="0"/>
              <a:t>in before beginning</a:t>
            </a:r>
          </a:p>
          <a:p>
            <a:pPr marL="1093788" lvl="2" indent="-236538"/>
            <a:r>
              <a:rPr lang="en-US" dirty="0"/>
              <a:t>Allows easy back out</a:t>
            </a:r>
          </a:p>
          <a:p>
            <a:pPr marL="636588" lvl="1" indent="-236538"/>
            <a:r>
              <a:rPr lang="en-US" sz="2000" dirty="0"/>
              <a:t>If unsure of design, spike a solution</a:t>
            </a:r>
          </a:p>
          <a:p>
            <a:pPr marL="1093788" lvl="2" indent="-236538"/>
            <a:r>
              <a:rPr lang="en-US" dirty="0"/>
              <a:t>Don’t worry about testing, just go as far as you can to learn what will work</a:t>
            </a:r>
          </a:p>
          <a:p>
            <a:pPr marL="1093788" lvl="2" indent="-236538"/>
            <a:r>
              <a:rPr lang="en-US" dirty="0"/>
              <a:t>ALWAYS back out your spike and start again with tests</a:t>
            </a:r>
          </a:p>
          <a:p>
            <a:pPr marL="636588" lvl="1" indent="-236538"/>
            <a:r>
              <a:rPr lang="en-US" sz="2000" dirty="0"/>
              <a:t>Work in VERY small steps</a:t>
            </a:r>
          </a:p>
          <a:p>
            <a:pPr marL="1093788" lvl="2" indent="-236538"/>
            <a:r>
              <a:rPr lang="en-US" dirty="0"/>
              <a:t>Keep the tests passing throughout the entire redesign</a:t>
            </a:r>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63</a:t>
            </a:fld>
            <a:endParaRPr lang="en-US" sz="1000"/>
          </a:p>
        </p:txBody>
      </p:sp>
    </p:spTree>
    <p:extLst>
      <p:ext uri="{BB962C8B-B14F-4D97-AF65-F5344CB8AC3E}">
        <p14:creationId xmlns:p14="http://schemas.microsoft.com/office/powerpoint/2010/main" val="293690238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Redesigning Legacy Code</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Strangler Pattern</a:t>
            </a:r>
          </a:p>
          <a:p>
            <a:pPr marL="636588" lvl="1" indent="-236538"/>
            <a:r>
              <a:rPr lang="en-US" dirty="0"/>
              <a:t>Useful when test coverage is not sufficient</a:t>
            </a:r>
          </a:p>
          <a:p>
            <a:pPr marL="636588" lvl="1" indent="-236538"/>
            <a:r>
              <a:rPr lang="en-US" dirty="0"/>
              <a:t>Involves wrapping the bad portion of the code with a new design that delegates.</a:t>
            </a:r>
          </a:p>
          <a:p>
            <a:pPr marL="636588" lvl="1" indent="-236538"/>
            <a:r>
              <a:rPr lang="en-US" dirty="0"/>
              <a:t>Any new functionality goes into the new design</a:t>
            </a:r>
          </a:p>
          <a:p>
            <a:pPr marL="636588" lvl="1" indent="-236538"/>
            <a:r>
              <a:rPr lang="en-US" dirty="0"/>
              <a:t>Over time, the old code will be used for less and less </a:t>
            </a:r>
            <a:r>
              <a:rPr lang="en-US" dirty="0" smtClean="0"/>
              <a:t>functionality</a:t>
            </a:r>
          </a:p>
          <a:p>
            <a:pPr marL="0" indent="0">
              <a:buNone/>
            </a:pPr>
            <a:r>
              <a:rPr lang="en-US" dirty="0" smtClean="0"/>
              <a:t>Useful Resources</a:t>
            </a:r>
          </a:p>
          <a:p>
            <a:pPr marL="636588" lvl="1" indent="-236538"/>
            <a:r>
              <a:rPr lang="en-US" dirty="0"/>
              <a:t>http://</a:t>
            </a:r>
            <a:r>
              <a:rPr lang="en-US" dirty="0" err="1"/>
              <a:t>martinfowler.com</a:t>
            </a:r>
            <a:r>
              <a:rPr lang="en-US" dirty="0"/>
              <a:t>/</a:t>
            </a:r>
            <a:r>
              <a:rPr lang="en-US" dirty="0" err="1"/>
              <a:t>bliki</a:t>
            </a:r>
            <a:r>
              <a:rPr lang="en-US" dirty="0"/>
              <a:t>/</a:t>
            </a:r>
            <a:r>
              <a:rPr lang="en-US" dirty="0" err="1"/>
              <a:t>StranglerApplication.html</a:t>
            </a:r>
            <a:endParaRPr lang="en-US" dirty="0"/>
          </a:p>
          <a:p>
            <a:pPr marL="636588" lvl="1" indent="-236538"/>
            <a:r>
              <a:rPr lang="en-US" dirty="0"/>
              <a:t>“Working Effectively with Legacy Code” by Michael Feathers</a:t>
            </a:r>
          </a:p>
          <a:p>
            <a:pPr marL="236538" indent="-236538"/>
            <a:endParaRPr lang="en-US" dirty="0"/>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64</a:t>
            </a:fld>
            <a:endParaRPr lang="en-US" sz="1000"/>
          </a:p>
        </p:txBody>
      </p:sp>
    </p:spTree>
    <p:extLst>
      <p:ext uri="{BB962C8B-B14F-4D97-AF65-F5344CB8AC3E}">
        <p14:creationId xmlns:p14="http://schemas.microsoft.com/office/powerpoint/2010/main" val="253341698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#10</a:t>
            </a:r>
            <a:endParaRPr lang="en-US" dirty="0"/>
          </a:p>
        </p:txBody>
      </p:sp>
      <p:sp>
        <p:nvSpPr>
          <p:cNvPr id="3" name="Content Placeholder 2"/>
          <p:cNvSpPr>
            <a:spLocks noGrp="1"/>
          </p:cNvSpPr>
          <p:nvPr>
            <p:ph idx="1"/>
          </p:nvPr>
        </p:nvSpPr>
        <p:spPr/>
        <p:txBody>
          <a:bodyPr/>
          <a:lstStyle/>
          <a:p>
            <a:pPr>
              <a:buNone/>
            </a:pPr>
            <a:r>
              <a:rPr lang="en-US" dirty="0"/>
              <a:t>As a customer</a:t>
            </a:r>
          </a:p>
          <a:p>
            <a:pPr>
              <a:buNone/>
            </a:pPr>
            <a:endParaRPr lang="en-US" dirty="0"/>
          </a:p>
          <a:p>
            <a:pPr>
              <a:buNone/>
            </a:pPr>
            <a:r>
              <a:rPr lang="en-US" dirty="0"/>
              <a:t>I want to see how much total I’ve spent</a:t>
            </a:r>
          </a:p>
          <a:p>
            <a:pPr>
              <a:buNone/>
            </a:pPr>
            <a:endParaRPr lang="en-US" dirty="0"/>
          </a:p>
          <a:p>
            <a:pPr>
              <a:buNone/>
            </a:pPr>
            <a:r>
              <a:rPr lang="en-US" dirty="0"/>
              <a:t>So I can manage my budget</a:t>
            </a:r>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65</a:t>
            </a:fld>
            <a:endParaRPr lang="en-US" sz="1000"/>
          </a:p>
        </p:txBody>
      </p:sp>
    </p:spTree>
    <p:extLst>
      <p:ext uri="{BB962C8B-B14F-4D97-AF65-F5344CB8AC3E}">
        <p14:creationId xmlns:p14="http://schemas.microsoft.com/office/powerpoint/2010/main" val="365026082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Mocking</a:t>
            </a:r>
            <a:endParaRPr lang="en-US" dirty="0"/>
          </a:p>
        </p:txBody>
      </p:sp>
      <p:sp>
        <p:nvSpPr>
          <p:cNvPr id="3" name="Subtitle 2"/>
          <p:cNvSpPr>
            <a:spLocks noGrp="1"/>
          </p:cNvSpPr>
          <p:nvPr>
            <p:ph type="subTitle" idx="1"/>
          </p:nvPr>
        </p:nvSpPr>
        <p:spPr/>
        <p:txBody>
          <a:bodyPr/>
          <a:lstStyle/>
          <a:p>
            <a:r>
              <a:rPr lang="en-US" i="1" dirty="0" smtClean="0"/>
              <a:t>Unit testing with test double</a:t>
            </a:r>
            <a:endParaRPr lang="en-US" i="1" dirty="0"/>
          </a:p>
        </p:txBody>
      </p:sp>
    </p:spTree>
    <p:extLst>
      <p:ext uri="{BB962C8B-B14F-4D97-AF65-F5344CB8AC3E}">
        <p14:creationId xmlns:p14="http://schemas.microsoft.com/office/powerpoint/2010/main" val="236729867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 Test </a:t>
            </a:r>
            <a:r>
              <a:rPr lang="en-US" b="1" dirty="0"/>
              <a:t>Double</a:t>
            </a:r>
            <a:endParaRPr lang="en-US" dirty="0"/>
          </a:p>
        </p:txBody>
      </p:sp>
      <p:sp>
        <p:nvSpPr>
          <p:cNvPr id="3" name="Content Placeholder 2"/>
          <p:cNvSpPr>
            <a:spLocks noGrp="1"/>
          </p:cNvSpPr>
          <p:nvPr>
            <p:ph idx="1"/>
          </p:nvPr>
        </p:nvSpPr>
        <p:spPr/>
        <p:txBody>
          <a:bodyPr/>
          <a:lstStyle/>
          <a:p>
            <a:pPr marL="0" indent="0">
              <a:buNone/>
            </a:pPr>
            <a:r>
              <a:rPr lang="en-US" dirty="0"/>
              <a:t>In automated </a:t>
            </a:r>
            <a:r>
              <a:rPr lang="en-US" b="1" dirty="0"/>
              <a:t>unit testing </a:t>
            </a:r>
            <a:r>
              <a:rPr lang="en-US" dirty="0"/>
              <a:t>replaces an  object on which the class under test  depends  Can be a </a:t>
            </a:r>
            <a:r>
              <a:rPr lang="en-US" b="1" dirty="0"/>
              <a:t>Stub</a:t>
            </a:r>
            <a:r>
              <a:rPr lang="en-US" dirty="0"/>
              <a:t>, a </a:t>
            </a:r>
            <a:r>
              <a:rPr lang="en-US" b="1" dirty="0"/>
              <a:t>Mock </a:t>
            </a:r>
            <a:r>
              <a:rPr lang="en-US" dirty="0"/>
              <a:t>a </a:t>
            </a:r>
            <a:r>
              <a:rPr lang="en-US" b="1" dirty="0"/>
              <a:t>Spy</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67</a:t>
            </a:fld>
            <a:endParaRPr lang="en-US" sz="1000"/>
          </a:p>
        </p:txBody>
      </p:sp>
    </p:spTree>
    <p:extLst>
      <p:ext uri="{BB962C8B-B14F-4D97-AF65-F5344CB8AC3E}">
        <p14:creationId xmlns:p14="http://schemas.microsoft.com/office/powerpoint/2010/main" val="279995398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 Stub</a:t>
            </a:r>
            <a:endParaRPr lang="en-US" dirty="0"/>
          </a:p>
        </p:txBody>
      </p:sp>
      <p:sp>
        <p:nvSpPr>
          <p:cNvPr id="3" name="Content Placeholder 2"/>
          <p:cNvSpPr>
            <a:spLocks noGrp="1"/>
          </p:cNvSpPr>
          <p:nvPr>
            <p:ph idx="1"/>
          </p:nvPr>
        </p:nvSpPr>
        <p:spPr/>
        <p:txBody>
          <a:bodyPr/>
          <a:lstStyle/>
          <a:p>
            <a:pPr marL="0" indent="0">
              <a:buNone/>
            </a:pPr>
            <a:r>
              <a:rPr lang="en-US" dirty="0"/>
              <a:t>Has configurable canned </a:t>
            </a:r>
            <a:r>
              <a:rPr lang="en-US" dirty="0" smtClean="0"/>
              <a:t>responses</a:t>
            </a:r>
            <a:endParaRPr lang="en-US" dirty="0"/>
          </a:p>
          <a:p>
            <a:pPr marL="0" indent="0">
              <a:buNone/>
            </a:pPr>
            <a:endParaRPr lang="en-US" dirty="0" smtClean="0"/>
          </a:p>
          <a:p>
            <a:pPr marL="0" indent="0">
              <a:buNone/>
            </a:pPr>
            <a:r>
              <a:rPr lang="en-US" dirty="0" smtClean="0"/>
              <a:t>Is </a:t>
            </a:r>
            <a:r>
              <a:rPr lang="en-US" dirty="0"/>
              <a:t>used to control the indirect input to the class under test</a:t>
            </a:r>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68</a:t>
            </a:fld>
            <a:endParaRPr lang="en-US" sz="1000"/>
          </a:p>
        </p:txBody>
      </p:sp>
    </p:spTree>
    <p:extLst>
      <p:ext uri="{BB962C8B-B14F-4D97-AF65-F5344CB8AC3E}">
        <p14:creationId xmlns:p14="http://schemas.microsoft.com/office/powerpoint/2010/main" val="41735373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Stubbing</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69</a:t>
            </a:fld>
            <a:endParaRPr lang="en-US" sz="100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08" y="1081089"/>
            <a:ext cx="8921634" cy="5736641"/>
          </a:xfrm>
          <a:prstGeom prst="rect">
            <a:avLst/>
          </a:prstGeom>
        </p:spPr>
      </p:pic>
    </p:spTree>
    <p:extLst>
      <p:ext uri="{BB962C8B-B14F-4D97-AF65-F5344CB8AC3E}">
        <p14:creationId xmlns:p14="http://schemas.microsoft.com/office/powerpoint/2010/main" val="41411684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Housekeeping</a:t>
            </a:r>
            <a:endParaRPr lang="en-US" dirty="0"/>
          </a:p>
        </p:txBody>
      </p:sp>
      <p:pic>
        <p:nvPicPr>
          <p:cNvPr id="7" name="Picture 6" descr="11_scene.jpg"/>
          <p:cNvPicPr>
            <a:picLocks noChangeAspect="1"/>
          </p:cNvPicPr>
          <p:nvPr>
            <p:custDataLst>
              <p:tags r:id="rId1"/>
            </p:custDataLst>
          </p:nvPr>
        </p:nvPicPr>
        <p:blipFill>
          <a:blip r:embed="rId4"/>
          <a:stretch>
            <a:fillRect/>
          </a:stretch>
        </p:blipFill>
        <p:spPr>
          <a:xfrm>
            <a:off x="4257424" y="3380734"/>
            <a:ext cx="4886575" cy="3477266"/>
          </a:xfrm>
          <a:prstGeom prst="rect">
            <a:avLst/>
          </a:prstGeom>
        </p:spPr>
      </p:pic>
      <p:pic>
        <p:nvPicPr>
          <p:cNvPr id="8" name="Picture 7" descr="doc-02.jpg"/>
          <p:cNvPicPr>
            <a:picLocks noChangeAspect="1"/>
          </p:cNvPicPr>
          <p:nvPr/>
        </p:nvPicPr>
        <p:blipFill>
          <a:blip r:embed="rId5">
            <a:clrChange>
              <a:clrFrom>
                <a:srgbClr val="FFFFFF"/>
              </a:clrFrom>
              <a:clrTo>
                <a:srgbClr val="FFFFFF">
                  <a:alpha val="0"/>
                </a:srgbClr>
              </a:clrTo>
            </a:clrChange>
          </a:blip>
          <a:stretch>
            <a:fillRect/>
          </a:stretch>
        </p:blipFill>
        <p:spPr>
          <a:xfrm>
            <a:off x="28532" y="1166954"/>
            <a:ext cx="4343185" cy="3257389"/>
          </a:xfrm>
          <a:prstGeom prst="rect">
            <a:avLst/>
          </a:prstGeom>
        </p:spPr>
      </p:pic>
      <p:sp>
        <p:nvSpPr>
          <p:cNvPr id="3" name="TextBox 2"/>
          <p:cNvSpPr txBox="1"/>
          <p:nvPr/>
        </p:nvSpPr>
        <p:spPr>
          <a:xfrm>
            <a:off x="242457" y="1279093"/>
            <a:ext cx="1119908" cy="683635"/>
          </a:xfrm>
          <a:prstGeom prst="rect">
            <a:avLst/>
          </a:prstGeom>
          <a:solidFill>
            <a:schemeClr val="bg1"/>
          </a:solidFill>
        </p:spPr>
        <p:txBody>
          <a:bodyPr wrap="square" rtlCol="0">
            <a:noAutofit/>
          </a:bodyPr>
          <a:lstStyle/>
          <a:p>
            <a:r>
              <a:rPr lang="en-US" sz="800" b="1" dirty="0" smtClean="0">
                <a:latin typeface="Courier New"/>
                <a:cs typeface="Courier New"/>
              </a:rPr>
              <a:t>for(</a:t>
            </a:r>
            <a:r>
              <a:rPr lang="en-US" sz="800" b="1" dirty="0" err="1" smtClean="0">
                <a:latin typeface="Courier New"/>
                <a:cs typeface="Courier New"/>
              </a:rPr>
              <a:t>int</a:t>
            </a:r>
            <a:r>
              <a:rPr lang="en-US" sz="800" b="1" dirty="0" smtClean="0">
                <a:latin typeface="Courier New"/>
                <a:cs typeface="Courier New"/>
              </a:rPr>
              <a:t> </a:t>
            </a:r>
            <a:r>
              <a:rPr lang="en-US" sz="800" b="1" dirty="0" err="1" smtClean="0">
                <a:latin typeface="Courier New"/>
                <a:cs typeface="Courier New"/>
              </a:rPr>
              <a:t>i</a:t>
            </a:r>
            <a:r>
              <a:rPr lang="en-US" sz="800" b="1" dirty="0" smtClean="0">
                <a:latin typeface="Courier New"/>
                <a:cs typeface="Courier New"/>
              </a:rPr>
              <a:t>=0; </a:t>
            </a:r>
            <a:r>
              <a:rPr lang="en-US" sz="800" b="1" dirty="0" err="1" smtClean="0">
                <a:latin typeface="Courier New"/>
                <a:cs typeface="Courier New"/>
              </a:rPr>
              <a:t>i</a:t>
            </a:r>
            <a:r>
              <a:rPr lang="en-US" sz="800" b="1" dirty="0" smtClean="0">
                <a:latin typeface="Courier New"/>
                <a:cs typeface="Courier New"/>
              </a:rPr>
              <a:t>&lt;10; </a:t>
            </a:r>
            <a:r>
              <a:rPr lang="en-US" sz="800" b="1" dirty="0" err="1" smtClean="0">
                <a:latin typeface="Courier New"/>
                <a:cs typeface="Courier New"/>
              </a:rPr>
              <a:t>i</a:t>
            </a:r>
            <a:r>
              <a:rPr lang="en-US" sz="800" b="1" dirty="0" smtClean="0">
                <a:latin typeface="Courier New"/>
                <a:cs typeface="Courier New"/>
              </a:rPr>
              <a:t>++) {</a:t>
            </a:r>
          </a:p>
          <a:p>
            <a:r>
              <a:rPr lang="en-US" sz="800" b="1" dirty="0" smtClean="0">
                <a:latin typeface="Courier New"/>
                <a:cs typeface="Courier New"/>
              </a:rPr>
              <a:t>   </a:t>
            </a:r>
            <a:r>
              <a:rPr lang="en-US" sz="800" b="1" dirty="0" err="1" smtClean="0">
                <a:latin typeface="Courier New"/>
                <a:cs typeface="Courier New"/>
              </a:rPr>
              <a:t>System.out.println</a:t>
            </a:r>
            <a:r>
              <a:rPr lang="en-US" sz="800" b="1" dirty="0" smtClean="0">
                <a:latin typeface="Courier New"/>
                <a:cs typeface="Courier New"/>
              </a:rPr>
              <a:t>(“Hello World!”);</a:t>
            </a:r>
            <a:endParaRPr lang="en-US" sz="800" b="1" dirty="0">
              <a:latin typeface="Courier New"/>
              <a:cs typeface="Courier New"/>
            </a:endParaRPr>
          </a:p>
          <a:p>
            <a:r>
              <a:rPr lang="en-US" sz="800" b="1" dirty="0" smtClean="0">
                <a:latin typeface="Courier New"/>
                <a:cs typeface="Courier New"/>
              </a:rPr>
              <a:t>}</a:t>
            </a:r>
            <a:endParaRPr lang="en-US" sz="800" b="1" dirty="0">
              <a:latin typeface="Courier New"/>
              <a:cs typeface="Courier New"/>
            </a:endParaRPr>
          </a:p>
        </p:txBody>
      </p:sp>
      <p:graphicFrame>
        <p:nvGraphicFramePr>
          <p:cNvPr id="4" name="Diagram 3"/>
          <p:cNvGraphicFramePr/>
          <p:nvPr>
            <p:extLst>
              <p:ext uri="{D42A27DB-BD31-4B8C-83A1-F6EECF244321}">
                <p14:modId xmlns:p14="http://schemas.microsoft.com/office/powerpoint/2010/main" val="1058006960"/>
              </p:ext>
            </p:extLst>
          </p:nvPr>
        </p:nvGraphicFramePr>
        <p:xfrm>
          <a:off x="4690889" y="1836038"/>
          <a:ext cx="2847717" cy="15821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9" name="Diagram 8"/>
          <p:cNvGraphicFramePr/>
          <p:nvPr>
            <p:extLst>
              <p:ext uri="{D42A27DB-BD31-4B8C-83A1-F6EECF244321}">
                <p14:modId xmlns:p14="http://schemas.microsoft.com/office/powerpoint/2010/main" val="3617251631"/>
              </p:ext>
            </p:extLst>
          </p:nvPr>
        </p:nvGraphicFramePr>
        <p:xfrm>
          <a:off x="1362365" y="4418823"/>
          <a:ext cx="2847717" cy="158218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441664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9"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Mocking Exercise</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70</a:t>
            </a:fld>
            <a:endParaRPr lang="en-US" sz="1000"/>
          </a:p>
        </p:txBody>
      </p:sp>
      <p:sp>
        <p:nvSpPr>
          <p:cNvPr id="5" name="Content Placeholder 2"/>
          <p:cNvSpPr>
            <a:spLocks noGrp="1"/>
          </p:cNvSpPr>
          <p:nvPr>
            <p:ph idx="1"/>
          </p:nvPr>
        </p:nvSpPr>
        <p:spPr>
          <a:xfrm>
            <a:off x="381000" y="1295400"/>
            <a:ext cx="8229600" cy="5157788"/>
          </a:xfrm>
        </p:spPr>
        <p:txBody>
          <a:bodyPr/>
          <a:lstStyle/>
          <a:p>
            <a:r>
              <a:rPr lang="en-US" dirty="0" smtClean="0"/>
              <a:t>Test the total </a:t>
            </a:r>
            <a:r>
              <a:rPr lang="en-US" dirty="0" err="1" smtClean="0"/>
              <a:t>ViewCurrentRentalsAction</a:t>
            </a:r>
            <a:r>
              <a:rPr lang="en-US" dirty="0" smtClean="0"/>
              <a:t> Stubbing the </a:t>
            </a:r>
            <a:r>
              <a:rPr lang="en-US" dirty="0" err="1"/>
              <a:t>rentalRepository</a:t>
            </a:r>
            <a:endParaRPr lang="en-US" dirty="0" smtClean="0"/>
          </a:p>
          <a:p>
            <a:pPr marL="0" indent="0">
              <a:buNone/>
            </a:pPr>
            <a:endParaRPr lang="en-US" dirty="0"/>
          </a:p>
        </p:txBody>
      </p:sp>
    </p:spTree>
    <p:extLst>
      <p:ext uri="{BB962C8B-B14F-4D97-AF65-F5344CB8AC3E}">
        <p14:creationId xmlns:p14="http://schemas.microsoft.com/office/powerpoint/2010/main" val="1482468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 </a:t>
            </a:r>
            <a:r>
              <a:rPr lang="en-US" b="1" dirty="0"/>
              <a:t>Strict Mock</a:t>
            </a:r>
            <a:endParaRPr lang="en-US" dirty="0"/>
          </a:p>
        </p:txBody>
      </p:sp>
      <p:sp>
        <p:nvSpPr>
          <p:cNvPr id="3" name="Content Placeholder 2"/>
          <p:cNvSpPr>
            <a:spLocks noGrp="1"/>
          </p:cNvSpPr>
          <p:nvPr>
            <p:ph idx="1"/>
          </p:nvPr>
        </p:nvSpPr>
        <p:spPr/>
        <p:txBody>
          <a:bodyPr>
            <a:normAutofit/>
          </a:bodyPr>
          <a:lstStyle/>
          <a:p>
            <a:pPr marL="0" indent="0">
              <a:buNone/>
            </a:pPr>
            <a:r>
              <a:rPr lang="en-US" dirty="0"/>
              <a:t>Has configurable </a:t>
            </a:r>
            <a:r>
              <a:rPr lang="en-US" dirty="0" smtClean="0"/>
              <a:t>expectations</a:t>
            </a:r>
            <a:endParaRPr lang="en-US" dirty="0"/>
          </a:p>
          <a:p>
            <a:pPr marL="0" indent="0">
              <a:buNone/>
            </a:pPr>
            <a:r>
              <a:rPr lang="en-US" dirty="0" smtClean="0"/>
              <a:t> </a:t>
            </a:r>
            <a:r>
              <a:rPr lang="en-US" dirty="0"/>
              <a:t>Used for verifying messages sent by the  class under test</a:t>
            </a:r>
          </a:p>
          <a:p>
            <a:pPr marL="0" indent="0">
              <a:buNone/>
            </a:pPr>
            <a:endParaRPr lang="en-US" dirty="0" smtClean="0"/>
          </a:p>
          <a:p>
            <a:pPr marL="0" indent="0">
              <a:buNone/>
            </a:pPr>
            <a:r>
              <a:rPr lang="en-US" dirty="0" smtClean="0"/>
              <a:t>Test </a:t>
            </a:r>
            <a:r>
              <a:rPr lang="en-US" dirty="0"/>
              <a:t>fails when expected </a:t>
            </a:r>
            <a:r>
              <a:rPr lang="en-US" dirty="0" err="1"/>
              <a:t>msg</a:t>
            </a:r>
            <a:r>
              <a:rPr lang="en-US" dirty="0"/>
              <a:t> is not </a:t>
            </a:r>
            <a:r>
              <a:rPr lang="en-US" dirty="0" smtClean="0"/>
              <a:t>sent </a:t>
            </a:r>
            <a:r>
              <a:rPr lang="en-US" dirty="0"/>
              <a:t> Test fails when unexpected </a:t>
            </a:r>
            <a:r>
              <a:rPr lang="en-US" dirty="0" err="1"/>
              <a:t>msg</a:t>
            </a:r>
            <a:r>
              <a:rPr lang="en-US" dirty="0"/>
              <a:t> is </a:t>
            </a:r>
            <a:r>
              <a:rPr lang="en-US" dirty="0" smtClean="0"/>
              <a:t>sent</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71</a:t>
            </a:fld>
            <a:endParaRPr lang="en-US" sz="1000"/>
          </a:p>
        </p:txBody>
      </p:sp>
    </p:spTree>
    <p:extLst>
      <p:ext uri="{BB962C8B-B14F-4D97-AF65-F5344CB8AC3E}">
        <p14:creationId xmlns:p14="http://schemas.microsoft.com/office/powerpoint/2010/main" val="230585248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Mocking</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72</a:t>
            </a:fld>
            <a:endParaRPr lang="en-US" sz="100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07" y="1080101"/>
            <a:ext cx="8921636" cy="5738617"/>
          </a:xfrm>
          <a:prstGeom prst="rect">
            <a:avLst/>
          </a:prstGeom>
        </p:spPr>
      </p:pic>
    </p:spTree>
    <p:extLst>
      <p:ext uri="{BB962C8B-B14F-4D97-AF65-F5344CB8AC3E}">
        <p14:creationId xmlns:p14="http://schemas.microsoft.com/office/powerpoint/2010/main" val="240438932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you use Stubs?</a:t>
            </a:r>
            <a:endParaRPr lang="en-US" dirty="0"/>
          </a:p>
        </p:txBody>
      </p:sp>
      <p:sp>
        <p:nvSpPr>
          <p:cNvPr id="3" name="Content Placeholder 2"/>
          <p:cNvSpPr>
            <a:spLocks noGrp="1"/>
          </p:cNvSpPr>
          <p:nvPr>
            <p:ph idx="1"/>
          </p:nvPr>
        </p:nvSpPr>
        <p:spPr>
          <a:xfrm>
            <a:off x="457200" y="1409632"/>
            <a:ext cx="8229600" cy="4364565"/>
          </a:xfrm>
        </p:spPr>
        <p:txBody>
          <a:bodyPr>
            <a:normAutofit lnSpcReduction="10000"/>
          </a:bodyPr>
          <a:lstStyle/>
          <a:p>
            <a:r>
              <a:rPr lang="en-US" dirty="0" smtClean="0"/>
              <a:t>To fake the </a:t>
            </a:r>
            <a:r>
              <a:rPr lang="en-US" dirty="0" smtClean="0"/>
              <a:t>external dependencies </a:t>
            </a:r>
            <a:r>
              <a:rPr lang="en-US" dirty="0" smtClean="0"/>
              <a:t>of the object under test. As:</a:t>
            </a:r>
            <a:endParaRPr lang="en-US" dirty="0"/>
          </a:p>
          <a:p>
            <a:pPr lvl="1"/>
            <a:r>
              <a:rPr lang="en-US" dirty="0" smtClean="0"/>
              <a:t>File System</a:t>
            </a:r>
          </a:p>
          <a:p>
            <a:pPr lvl="1"/>
            <a:r>
              <a:rPr lang="en-US" dirty="0" err="1" smtClean="0"/>
              <a:t>Config</a:t>
            </a:r>
            <a:r>
              <a:rPr lang="en-US" dirty="0" smtClean="0"/>
              <a:t> info</a:t>
            </a:r>
          </a:p>
          <a:p>
            <a:pPr lvl="1"/>
            <a:r>
              <a:rPr lang="en-US" dirty="0" smtClean="0"/>
              <a:t>Database</a:t>
            </a:r>
          </a:p>
          <a:p>
            <a:pPr lvl="1"/>
            <a:r>
              <a:rPr lang="en-US" dirty="0" smtClean="0"/>
              <a:t>Network </a:t>
            </a:r>
          </a:p>
          <a:p>
            <a:pPr lvl="2"/>
            <a:r>
              <a:rPr lang="en-US" dirty="0" smtClean="0"/>
              <a:t>E.g. Web services</a:t>
            </a:r>
          </a:p>
          <a:p>
            <a:pPr lvl="1"/>
            <a:r>
              <a:rPr lang="en-US" dirty="0" smtClean="0"/>
              <a:t>Behavior </a:t>
            </a:r>
            <a:r>
              <a:rPr lang="en-US" dirty="0"/>
              <a:t>you don’t have control </a:t>
            </a:r>
            <a:r>
              <a:rPr lang="en-US" dirty="0" smtClean="0"/>
              <a:t>on</a:t>
            </a:r>
            <a:endParaRPr lang="en-US" dirty="0"/>
          </a:p>
          <a:p>
            <a:pPr lvl="2"/>
            <a:r>
              <a:rPr lang="en-US" dirty="0"/>
              <a:t>E.g. </a:t>
            </a:r>
            <a:r>
              <a:rPr lang="en-US" dirty="0" err="1"/>
              <a:t>DateTime.now</a:t>
            </a:r>
            <a:r>
              <a:rPr lang="en-US" dirty="0"/>
              <a:t>() or </a:t>
            </a:r>
            <a:r>
              <a:rPr lang="en-US" dirty="0" smtClean="0"/>
              <a:t>Random</a:t>
            </a:r>
            <a:endParaRPr lang="en-US" dirty="0"/>
          </a:p>
          <a:p>
            <a:pPr lvl="1"/>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73</a:t>
            </a:fld>
            <a:endParaRPr lang="en-US" sz="1000"/>
          </a:p>
        </p:txBody>
      </p:sp>
    </p:spTree>
    <p:extLst>
      <p:ext uri="{BB962C8B-B14F-4D97-AF65-F5344CB8AC3E}">
        <p14:creationId xmlns:p14="http://schemas.microsoft.com/office/powerpoint/2010/main" val="388505143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you use </a:t>
            </a:r>
            <a:r>
              <a:rPr lang="en-US" dirty="0"/>
              <a:t>Mocks?</a:t>
            </a:r>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74</a:t>
            </a:fld>
            <a:endParaRPr lang="en-US" sz="1000"/>
          </a:p>
        </p:txBody>
      </p:sp>
      <p:cxnSp>
        <p:nvCxnSpPr>
          <p:cNvPr id="6" name="Straight Arrow Connector 5"/>
          <p:cNvCxnSpPr/>
          <p:nvPr/>
        </p:nvCxnSpPr>
        <p:spPr>
          <a:xfrm>
            <a:off x="564144" y="3034613"/>
            <a:ext cx="2777958" cy="655053"/>
          </a:xfrm>
          <a:prstGeom prst="straightConnector1">
            <a:avLst/>
          </a:prstGeom>
          <a:ln w="571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342102" y="2753877"/>
            <a:ext cx="2459789" cy="2192421"/>
          </a:xfrm>
          <a:prstGeom prst="ellipse">
            <a:avLst/>
          </a:prstGeom>
          <a:no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42101" y="3371299"/>
            <a:ext cx="2459789" cy="1077218"/>
          </a:xfrm>
          <a:prstGeom prst="rect">
            <a:avLst/>
          </a:prstGeom>
          <a:noFill/>
        </p:spPr>
        <p:txBody>
          <a:bodyPr wrap="square" rtlCol="0">
            <a:spAutoFit/>
          </a:bodyPr>
          <a:lstStyle/>
          <a:p>
            <a:pPr algn="ctr"/>
            <a:r>
              <a:rPr lang="en-US" sz="3200" b="1" dirty="0" smtClean="0"/>
              <a:t>Object under</a:t>
            </a:r>
            <a:br>
              <a:rPr lang="en-US" sz="3200" b="1" dirty="0" smtClean="0"/>
            </a:br>
            <a:r>
              <a:rPr lang="en-US" sz="3200" b="1" dirty="0" smtClean="0"/>
              <a:t>Test</a:t>
            </a:r>
            <a:endParaRPr lang="en-US" sz="3200" b="1" dirty="0"/>
          </a:p>
        </p:txBody>
      </p:sp>
      <p:cxnSp>
        <p:nvCxnSpPr>
          <p:cNvPr id="11" name="Straight Arrow Connector 10"/>
          <p:cNvCxnSpPr/>
          <p:nvPr/>
        </p:nvCxnSpPr>
        <p:spPr>
          <a:xfrm>
            <a:off x="564144" y="3311612"/>
            <a:ext cx="2777958" cy="655053"/>
          </a:xfrm>
          <a:prstGeom prst="straightConnector1">
            <a:avLst/>
          </a:prstGeom>
          <a:ln w="571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30983" y="3604380"/>
            <a:ext cx="2777958" cy="655053"/>
          </a:xfrm>
          <a:prstGeom prst="straightConnector1">
            <a:avLst/>
          </a:prstGeom>
          <a:ln w="571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790139">
            <a:off x="323513" y="2803780"/>
            <a:ext cx="2777958" cy="461665"/>
          </a:xfrm>
          <a:prstGeom prst="rect">
            <a:avLst/>
          </a:prstGeom>
          <a:noFill/>
        </p:spPr>
        <p:txBody>
          <a:bodyPr wrap="square" rtlCol="0">
            <a:spAutoFit/>
          </a:bodyPr>
          <a:lstStyle/>
          <a:p>
            <a:pPr algn="ctr"/>
            <a:r>
              <a:rPr lang="en-US" sz="2400" b="1" dirty="0" smtClean="0"/>
              <a:t>Incoming</a:t>
            </a:r>
            <a:r>
              <a:rPr lang="en-US" sz="2400" dirty="0" smtClean="0"/>
              <a:t> messages</a:t>
            </a:r>
            <a:endParaRPr lang="en-US" sz="2400" dirty="0"/>
          </a:p>
        </p:txBody>
      </p:sp>
      <p:sp>
        <p:nvSpPr>
          <p:cNvPr id="14" name="TextBox 13"/>
          <p:cNvSpPr txBox="1"/>
          <p:nvPr/>
        </p:nvSpPr>
        <p:spPr>
          <a:xfrm rot="790139">
            <a:off x="903689" y="3932044"/>
            <a:ext cx="2777958" cy="461665"/>
          </a:xfrm>
          <a:prstGeom prst="rect">
            <a:avLst/>
          </a:prstGeom>
          <a:noFill/>
        </p:spPr>
        <p:txBody>
          <a:bodyPr wrap="square" rtlCol="0">
            <a:spAutoFit/>
          </a:bodyPr>
          <a:lstStyle/>
          <a:p>
            <a:r>
              <a:rPr lang="en-US" sz="2400" dirty="0" smtClean="0"/>
              <a:t>Methods calls</a:t>
            </a:r>
            <a:endParaRPr lang="en-US" sz="2400" dirty="0"/>
          </a:p>
        </p:txBody>
      </p:sp>
      <p:cxnSp>
        <p:nvCxnSpPr>
          <p:cNvPr id="15" name="Straight Arrow Connector 14"/>
          <p:cNvCxnSpPr/>
          <p:nvPr/>
        </p:nvCxnSpPr>
        <p:spPr>
          <a:xfrm flipV="1">
            <a:off x="5801891" y="3128192"/>
            <a:ext cx="2777959" cy="561477"/>
          </a:xfrm>
          <a:prstGeom prst="straightConnector1">
            <a:avLst/>
          </a:prstGeom>
          <a:ln w="57150" cmpd="sng">
            <a:solidFill>
              <a:schemeClr val="bg2">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5807243" y="3427640"/>
            <a:ext cx="2777959" cy="561477"/>
          </a:xfrm>
          <a:prstGeom prst="straightConnector1">
            <a:avLst/>
          </a:prstGeom>
          <a:ln w="57150" cmpd="sng">
            <a:solidFill>
              <a:schemeClr val="bg2">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5719019" y="3727088"/>
            <a:ext cx="2777959" cy="561477"/>
          </a:xfrm>
          <a:prstGeom prst="straightConnector1">
            <a:avLst/>
          </a:prstGeom>
          <a:ln w="57150" cmpd="sng">
            <a:solidFill>
              <a:schemeClr val="bg2">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20909230">
            <a:off x="5748418" y="2899683"/>
            <a:ext cx="2612765" cy="461665"/>
          </a:xfrm>
          <a:prstGeom prst="rect">
            <a:avLst/>
          </a:prstGeom>
          <a:noFill/>
        </p:spPr>
        <p:txBody>
          <a:bodyPr wrap="none" rtlCol="0">
            <a:spAutoFit/>
          </a:bodyPr>
          <a:lstStyle/>
          <a:p>
            <a:r>
              <a:rPr lang="en-US" sz="2400" b="1" dirty="0" smtClean="0"/>
              <a:t>Outgoing</a:t>
            </a:r>
            <a:r>
              <a:rPr lang="en-US" sz="2400" dirty="0" smtClean="0"/>
              <a:t> messages</a:t>
            </a:r>
            <a:endParaRPr lang="en-US" sz="2400" dirty="0"/>
          </a:p>
        </p:txBody>
      </p:sp>
      <p:sp>
        <p:nvSpPr>
          <p:cNvPr id="27" name="TextBox 26"/>
          <p:cNvSpPr txBox="1"/>
          <p:nvPr/>
        </p:nvSpPr>
        <p:spPr>
          <a:xfrm rot="20909230">
            <a:off x="5708535" y="3961107"/>
            <a:ext cx="2729984" cy="461665"/>
          </a:xfrm>
          <a:prstGeom prst="rect">
            <a:avLst/>
          </a:prstGeom>
          <a:noFill/>
        </p:spPr>
        <p:txBody>
          <a:bodyPr wrap="none" rtlCol="0">
            <a:spAutoFit/>
          </a:bodyPr>
          <a:lstStyle/>
          <a:p>
            <a:r>
              <a:rPr lang="en-US" sz="2400" dirty="0" smtClean="0"/>
              <a:t>Calls to ext. depend.</a:t>
            </a:r>
            <a:endParaRPr lang="en-US" sz="2400" dirty="0"/>
          </a:p>
        </p:txBody>
      </p:sp>
      <p:sp>
        <p:nvSpPr>
          <p:cNvPr id="28" name="TextBox 27"/>
          <p:cNvSpPr txBox="1"/>
          <p:nvPr/>
        </p:nvSpPr>
        <p:spPr>
          <a:xfrm>
            <a:off x="1058760" y="1671059"/>
            <a:ext cx="1633580" cy="584776"/>
          </a:xfrm>
          <a:prstGeom prst="rect">
            <a:avLst/>
          </a:prstGeom>
          <a:noFill/>
        </p:spPr>
        <p:txBody>
          <a:bodyPr wrap="none" rtlCol="0">
            <a:spAutoFit/>
          </a:bodyPr>
          <a:lstStyle/>
          <a:p>
            <a:r>
              <a:rPr lang="en-US" sz="3200" dirty="0" smtClean="0"/>
              <a:t>Receives</a:t>
            </a:r>
            <a:endParaRPr lang="en-US" sz="3200" dirty="0"/>
          </a:p>
        </p:txBody>
      </p:sp>
      <p:sp>
        <p:nvSpPr>
          <p:cNvPr id="29" name="TextBox 28"/>
          <p:cNvSpPr txBox="1"/>
          <p:nvPr/>
        </p:nvSpPr>
        <p:spPr>
          <a:xfrm>
            <a:off x="5796384" y="1663043"/>
            <a:ext cx="2161169" cy="584776"/>
          </a:xfrm>
          <a:prstGeom prst="rect">
            <a:avLst/>
          </a:prstGeom>
          <a:noFill/>
        </p:spPr>
        <p:txBody>
          <a:bodyPr wrap="none" rtlCol="0">
            <a:spAutoFit/>
          </a:bodyPr>
          <a:lstStyle/>
          <a:p>
            <a:r>
              <a:rPr lang="en-US" sz="3200" dirty="0" smtClean="0"/>
              <a:t>Sends/Does</a:t>
            </a:r>
            <a:endParaRPr lang="en-US" sz="3200" dirty="0"/>
          </a:p>
        </p:txBody>
      </p:sp>
    </p:spTree>
    <p:extLst>
      <p:ext uri="{BB962C8B-B14F-4D97-AF65-F5344CB8AC3E}">
        <p14:creationId xmlns:p14="http://schemas.microsoft.com/office/powerpoint/2010/main" val="188195977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you use </a:t>
            </a:r>
            <a:r>
              <a:rPr lang="en-US" dirty="0"/>
              <a:t>Mocks?</a:t>
            </a:r>
          </a:p>
        </p:txBody>
      </p:sp>
      <p:sp>
        <p:nvSpPr>
          <p:cNvPr id="3" name="Content Placeholder 2"/>
          <p:cNvSpPr>
            <a:spLocks noGrp="1"/>
          </p:cNvSpPr>
          <p:nvPr>
            <p:ph idx="1"/>
          </p:nvPr>
        </p:nvSpPr>
        <p:spPr>
          <a:xfrm>
            <a:off x="133683" y="1409632"/>
            <a:ext cx="8903369" cy="4364565"/>
          </a:xfrm>
        </p:spPr>
        <p:txBody>
          <a:bodyPr>
            <a:normAutofit/>
          </a:bodyPr>
          <a:lstStyle/>
          <a:p>
            <a:pPr marL="0" indent="0">
              <a:buNone/>
            </a:pPr>
            <a:r>
              <a:rPr lang="en-US" dirty="0" smtClean="0"/>
              <a:t>Type of messages and method calls:</a:t>
            </a:r>
          </a:p>
          <a:p>
            <a:pPr marL="0" indent="0">
              <a:buNone/>
            </a:pPr>
            <a:endParaRPr lang="en-US" dirty="0"/>
          </a:p>
          <a:p>
            <a:r>
              <a:rPr lang="en-US" b="1" dirty="0" smtClean="0"/>
              <a:t>Query</a:t>
            </a:r>
            <a:r>
              <a:rPr lang="en-US" dirty="0" smtClean="0"/>
              <a:t>: return something, change nothing</a:t>
            </a:r>
            <a:br>
              <a:rPr lang="en-US" dirty="0" smtClean="0"/>
            </a:br>
            <a:r>
              <a:rPr lang="en-US" dirty="0" smtClean="0"/>
              <a:t/>
            </a:r>
            <a:br>
              <a:rPr lang="en-US" dirty="0" smtClean="0"/>
            </a:br>
            <a:endParaRPr lang="en-US" dirty="0" smtClean="0"/>
          </a:p>
          <a:p>
            <a:r>
              <a:rPr lang="en-US" b="1" dirty="0" smtClean="0"/>
              <a:t>Command</a:t>
            </a:r>
            <a:r>
              <a:rPr lang="en-US" dirty="0" smtClean="0"/>
              <a:t>: return nothing, change something</a:t>
            </a:r>
            <a:endParaRPr lang="en-US" dirty="0" smtClean="0"/>
          </a:p>
          <a:p>
            <a:pPr marL="0" indent="0">
              <a:buNone/>
            </a:pPr>
            <a:endParaRPr lang="en-US" dirty="0"/>
          </a:p>
          <a:p>
            <a:pPr marL="0"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75</a:t>
            </a:fld>
            <a:endParaRPr lang="en-US" sz="1000"/>
          </a:p>
        </p:txBody>
      </p:sp>
    </p:spTree>
    <p:extLst>
      <p:ext uri="{BB962C8B-B14F-4D97-AF65-F5344CB8AC3E}">
        <p14:creationId xmlns:p14="http://schemas.microsoft.com/office/powerpoint/2010/main" val="260572409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you use </a:t>
            </a:r>
            <a:r>
              <a:rPr lang="en-US" dirty="0"/>
              <a:t>Mocks?</a:t>
            </a:r>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76</a:t>
            </a:fld>
            <a:endParaRPr lang="en-US" sz="1000"/>
          </a:p>
        </p:txBody>
      </p:sp>
      <p:sp>
        <p:nvSpPr>
          <p:cNvPr id="7" name="Content Placeholder 2"/>
          <p:cNvSpPr>
            <a:spLocks noGrp="1"/>
          </p:cNvSpPr>
          <p:nvPr>
            <p:ph idx="1"/>
          </p:nvPr>
        </p:nvSpPr>
        <p:spPr>
          <a:xfrm>
            <a:off x="457200" y="1409633"/>
            <a:ext cx="8229600" cy="4231841"/>
          </a:xfrm>
        </p:spPr>
        <p:txBody>
          <a:bodyPr>
            <a:normAutofit/>
          </a:bodyPr>
          <a:lstStyle/>
          <a:p>
            <a:pPr marL="0" indent="0">
              <a:buNone/>
            </a:pPr>
            <a:r>
              <a:rPr lang="en-US" dirty="0" smtClean="0"/>
              <a:t>Mock method calls</a:t>
            </a:r>
          </a:p>
          <a:p>
            <a:pPr marL="0" indent="0">
              <a:buNone/>
            </a:pPr>
            <a:endParaRPr lang="en-US" dirty="0" smtClean="0"/>
          </a:p>
          <a:p>
            <a:pPr marL="0" indent="0">
              <a:buNone/>
            </a:pPr>
            <a:r>
              <a:rPr lang="en-US" dirty="0"/>
              <a:t>d</a:t>
            </a:r>
            <a:r>
              <a:rPr lang="en-US" dirty="0" smtClean="0"/>
              <a:t>one by the object under tests</a:t>
            </a:r>
          </a:p>
          <a:p>
            <a:pPr marL="0" indent="0">
              <a:buNone/>
            </a:pPr>
            <a:endParaRPr lang="en-US" dirty="0"/>
          </a:p>
          <a:p>
            <a:pPr marL="0" indent="0">
              <a:buNone/>
            </a:pPr>
            <a:r>
              <a:rPr lang="en-US" dirty="0" smtClean="0"/>
              <a:t>to external dependencies’ methods </a:t>
            </a:r>
            <a:r>
              <a:rPr lang="en-US" dirty="0" smtClean="0"/>
              <a:t>that </a:t>
            </a:r>
          </a:p>
          <a:p>
            <a:pPr marL="0" indent="0">
              <a:buNone/>
            </a:pPr>
            <a:r>
              <a:rPr lang="en-US" dirty="0" smtClean="0"/>
              <a:t>return nothing (void) </a:t>
            </a:r>
          </a:p>
          <a:p>
            <a:pPr marL="0" indent="0">
              <a:buNone/>
            </a:pPr>
            <a:r>
              <a:rPr lang="en-US" dirty="0" smtClean="0"/>
              <a:t>and </a:t>
            </a:r>
            <a:r>
              <a:rPr lang="en-US" dirty="0" smtClean="0"/>
              <a:t>change </a:t>
            </a:r>
            <a:r>
              <a:rPr lang="en-US" dirty="0" smtClean="0"/>
              <a:t>nothing (visible state)</a:t>
            </a:r>
            <a:endParaRPr lang="en-US" dirty="0" smtClean="0"/>
          </a:p>
          <a:p>
            <a:pPr marL="457200" lvl="1" indent="0">
              <a:buNone/>
            </a:pPr>
            <a:endParaRPr lang="en-US" dirty="0"/>
          </a:p>
        </p:txBody>
      </p:sp>
    </p:spTree>
    <p:extLst>
      <p:ext uri="{BB962C8B-B14F-4D97-AF65-F5344CB8AC3E}">
        <p14:creationId xmlns:p14="http://schemas.microsoft.com/office/powerpoint/2010/main" val="260572409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you use </a:t>
            </a:r>
            <a:r>
              <a:rPr lang="en-US" dirty="0"/>
              <a:t>Mocks?</a:t>
            </a:r>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77</a:t>
            </a:fld>
            <a:endParaRPr lang="en-US" sz="1000"/>
          </a:p>
        </p:txBody>
      </p:sp>
      <p:pic>
        <p:nvPicPr>
          <p:cNvPr id="5" name="Picture 4" descr="Screen Shot 2013-10-17 at 12.52.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611"/>
            <a:ext cx="9144000" cy="5948652"/>
          </a:xfrm>
          <a:prstGeom prst="rect">
            <a:avLst/>
          </a:prstGeom>
        </p:spPr>
      </p:pic>
      <p:sp>
        <p:nvSpPr>
          <p:cNvPr id="7" name="TextBox 6"/>
          <p:cNvSpPr txBox="1"/>
          <p:nvPr/>
        </p:nvSpPr>
        <p:spPr>
          <a:xfrm>
            <a:off x="6817902" y="5697439"/>
            <a:ext cx="2304537" cy="461665"/>
          </a:xfrm>
          <a:prstGeom prst="rect">
            <a:avLst/>
          </a:prstGeom>
          <a:noFill/>
        </p:spPr>
        <p:txBody>
          <a:bodyPr wrap="none" rtlCol="0">
            <a:spAutoFit/>
          </a:bodyPr>
          <a:lstStyle/>
          <a:p>
            <a:r>
              <a:rPr lang="en-US" sz="2400" dirty="0"/>
              <a:t>From Sandi Metz</a:t>
            </a:r>
          </a:p>
        </p:txBody>
      </p:sp>
    </p:spTree>
    <p:extLst>
      <p:ext uri="{BB962C8B-B14F-4D97-AF65-F5344CB8AC3E}">
        <p14:creationId xmlns:p14="http://schemas.microsoft.com/office/powerpoint/2010/main" val="260572409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use it (</a:t>
            </a:r>
            <a:r>
              <a:rPr lang="en-US" dirty="0" err="1" smtClean="0"/>
              <a:t>Moq</a:t>
            </a:r>
            <a:r>
              <a:rPr lang="en-US" dirty="0" smtClean="0"/>
              <a:t>)?</a:t>
            </a:r>
            <a:endParaRPr lang="en-US" dirty="0"/>
          </a:p>
        </p:txBody>
      </p:sp>
      <p:sp>
        <p:nvSpPr>
          <p:cNvPr id="3" name="Content Placeholder 2"/>
          <p:cNvSpPr>
            <a:spLocks noGrp="1"/>
          </p:cNvSpPr>
          <p:nvPr>
            <p:ph idx="1"/>
          </p:nvPr>
        </p:nvSpPr>
        <p:spPr/>
        <p:txBody>
          <a:bodyPr/>
          <a:lstStyle/>
          <a:p>
            <a:r>
              <a:rPr lang="en-US" dirty="0"/>
              <a:t>Object interactions</a:t>
            </a:r>
          </a:p>
          <a:p>
            <a:pPr lvl="1"/>
            <a:r>
              <a:rPr lang="en-US" dirty="0"/>
              <a:t>Method called correctly.</a:t>
            </a:r>
          </a:p>
          <a:p>
            <a:pPr lvl="1"/>
            <a:r>
              <a:rPr lang="en-US" dirty="0"/>
              <a:t>Correct parameters are passed</a:t>
            </a:r>
            <a:r>
              <a:rPr lang="en-US" dirty="0" smtClean="0"/>
              <a:t>.</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78</a:t>
            </a:fld>
            <a:endParaRPr lang="en-US" sz="1000"/>
          </a:p>
        </p:txBody>
      </p:sp>
      <p:sp>
        <p:nvSpPr>
          <p:cNvPr id="5" name="TextBox 4"/>
          <p:cNvSpPr txBox="1"/>
          <p:nvPr/>
        </p:nvSpPr>
        <p:spPr>
          <a:xfrm>
            <a:off x="859971" y="3758338"/>
            <a:ext cx="7696200" cy="1015663"/>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r>
              <a:rPr lang="en-US" dirty="0" err="1">
                <a:solidFill>
                  <a:schemeClr val="bg1"/>
                </a:solidFill>
                <a:latin typeface="Courier"/>
              </a:rPr>
              <a:t>var</a:t>
            </a:r>
            <a:r>
              <a:rPr lang="en-US" dirty="0">
                <a:solidFill>
                  <a:schemeClr val="bg1"/>
                </a:solidFill>
                <a:latin typeface="Courier"/>
              </a:rPr>
              <a:t> </a:t>
            </a:r>
            <a:r>
              <a:rPr lang="en-US" dirty="0" err="1" smtClean="0">
                <a:solidFill>
                  <a:schemeClr val="bg1"/>
                </a:solidFill>
                <a:latin typeface="Courier"/>
              </a:rPr>
              <a:t>mockPrice</a:t>
            </a:r>
            <a:r>
              <a:rPr lang="en-US" dirty="0" smtClean="0">
                <a:solidFill>
                  <a:schemeClr val="bg1"/>
                </a:solidFill>
                <a:latin typeface="Courier"/>
              </a:rPr>
              <a:t> </a:t>
            </a:r>
            <a:r>
              <a:rPr lang="en-US" dirty="0">
                <a:solidFill>
                  <a:schemeClr val="bg1"/>
                </a:solidFill>
                <a:latin typeface="Courier"/>
              </a:rPr>
              <a:t>= new Mock&lt;</a:t>
            </a:r>
            <a:r>
              <a:rPr lang="en-US" dirty="0" err="1" smtClean="0">
                <a:solidFill>
                  <a:schemeClr val="bg1"/>
                </a:solidFill>
                <a:latin typeface="Courier"/>
              </a:rPr>
              <a:t>IPrice</a:t>
            </a:r>
            <a:r>
              <a:rPr lang="en-US" dirty="0" smtClean="0">
                <a:solidFill>
                  <a:schemeClr val="bg1"/>
                </a:solidFill>
                <a:latin typeface="Courier"/>
              </a:rPr>
              <a:t>&gt;</a:t>
            </a:r>
            <a:r>
              <a:rPr lang="en-US" dirty="0">
                <a:solidFill>
                  <a:schemeClr val="bg1"/>
                </a:solidFill>
                <a:latin typeface="Courier"/>
              </a:rPr>
              <a:t>();</a:t>
            </a:r>
          </a:p>
          <a:p>
            <a:pPr>
              <a:buNone/>
            </a:pPr>
            <a:r>
              <a:rPr lang="en-US" dirty="0" err="1" smtClean="0">
                <a:solidFill>
                  <a:schemeClr val="bg1"/>
                </a:solidFill>
                <a:latin typeface="Courier"/>
              </a:rPr>
              <a:t>mockPrice.Setup</a:t>
            </a:r>
            <a:r>
              <a:rPr lang="en-US" dirty="0" smtClean="0">
                <a:solidFill>
                  <a:schemeClr val="bg1"/>
                </a:solidFill>
                <a:latin typeface="Courier"/>
              </a:rPr>
              <a:t>(foo =</a:t>
            </a:r>
            <a:r>
              <a:rPr lang="en-US" dirty="0">
                <a:solidFill>
                  <a:schemeClr val="bg1"/>
                </a:solidFill>
                <a:latin typeface="Courier"/>
              </a:rPr>
              <a:t>&gt; </a:t>
            </a:r>
            <a:r>
              <a:rPr lang="en-US" dirty="0" err="1" smtClean="0">
                <a:solidFill>
                  <a:schemeClr val="bg1"/>
                </a:solidFill>
                <a:latin typeface="Courier"/>
              </a:rPr>
              <a:t>foo.CalculateRental</a:t>
            </a:r>
            <a:r>
              <a:rPr lang="en-US" dirty="0">
                <a:solidFill>
                  <a:schemeClr val="bg1"/>
                </a:solidFill>
                <a:latin typeface="Courier"/>
              </a:rPr>
              <a:t>(</a:t>
            </a:r>
            <a:r>
              <a:rPr lang="en-US" dirty="0" err="1">
                <a:solidFill>
                  <a:schemeClr val="bg1"/>
                </a:solidFill>
                <a:latin typeface="Courier"/>
              </a:rPr>
              <a:t>It.IsAny</a:t>
            </a:r>
            <a:r>
              <a:rPr lang="en-US" dirty="0">
                <a:solidFill>
                  <a:schemeClr val="bg1"/>
                </a:solidFill>
                <a:latin typeface="Courier"/>
              </a:rPr>
              <a:t>&lt;string&gt;())).Returns</a:t>
            </a:r>
            <a:r>
              <a:rPr lang="en-US" dirty="0" smtClean="0">
                <a:solidFill>
                  <a:schemeClr val="bg1"/>
                </a:solidFill>
                <a:latin typeface="Courier"/>
              </a:rPr>
              <a:t>(10)</a:t>
            </a:r>
            <a:r>
              <a:rPr lang="en-US" dirty="0">
                <a:solidFill>
                  <a:schemeClr val="bg1"/>
                </a:solidFill>
                <a:latin typeface="Courier"/>
              </a:rPr>
              <a:t>;</a:t>
            </a:r>
          </a:p>
        </p:txBody>
      </p:sp>
    </p:spTree>
    <p:extLst>
      <p:ext uri="{BB962C8B-B14F-4D97-AF65-F5344CB8AC3E}">
        <p14:creationId xmlns:p14="http://schemas.microsoft.com/office/powerpoint/2010/main" val="128407423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test with Mocks?</a:t>
            </a:r>
            <a:endParaRPr lang="en-US" dirty="0"/>
          </a:p>
        </p:txBody>
      </p:sp>
      <p:sp>
        <p:nvSpPr>
          <p:cNvPr id="3" name="Content Placeholder 2"/>
          <p:cNvSpPr>
            <a:spLocks noGrp="1"/>
          </p:cNvSpPr>
          <p:nvPr>
            <p:ph idx="1"/>
          </p:nvPr>
        </p:nvSpPr>
        <p:spPr/>
        <p:txBody>
          <a:bodyPr/>
          <a:lstStyle/>
          <a:p>
            <a:r>
              <a:rPr lang="en-US" dirty="0"/>
              <a:t>Object interactions</a:t>
            </a:r>
          </a:p>
          <a:p>
            <a:pPr lvl="1"/>
            <a:r>
              <a:rPr lang="en-US" dirty="0"/>
              <a:t>Method called correctly.</a:t>
            </a:r>
          </a:p>
          <a:p>
            <a:pPr lvl="1"/>
            <a:r>
              <a:rPr lang="en-US" dirty="0"/>
              <a:t>Correct parameters are passed</a:t>
            </a:r>
            <a:r>
              <a:rPr lang="en-US" dirty="0" smtClean="0"/>
              <a:t>.</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79</a:t>
            </a:fld>
            <a:endParaRPr lang="en-US" sz="1000"/>
          </a:p>
        </p:txBody>
      </p:sp>
      <p:sp>
        <p:nvSpPr>
          <p:cNvPr id="5" name="TextBox 4"/>
          <p:cNvSpPr txBox="1"/>
          <p:nvPr/>
        </p:nvSpPr>
        <p:spPr>
          <a:xfrm>
            <a:off x="589196" y="3535739"/>
            <a:ext cx="7966975" cy="461665"/>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r>
              <a:rPr lang="en-US" dirty="0" err="1" smtClean="0">
                <a:solidFill>
                  <a:schemeClr val="bg1"/>
                </a:solidFill>
                <a:latin typeface="Courier"/>
              </a:rPr>
              <a:t>mockPrice.Verify</a:t>
            </a:r>
            <a:r>
              <a:rPr lang="en-US" dirty="0">
                <a:solidFill>
                  <a:schemeClr val="bg1"/>
                </a:solidFill>
                <a:latin typeface="Courier"/>
              </a:rPr>
              <a:t>(foo =&gt; </a:t>
            </a:r>
            <a:r>
              <a:rPr lang="en-US" dirty="0" err="1" smtClean="0">
                <a:solidFill>
                  <a:schemeClr val="bg1"/>
                </a:solidFill>
                <a:latin typeface="Courier"/>
              </a:rPr>
              <a:t>foo.CalculateRental</a:t>
            </a:r>
            <a:r>
              <a:rPr lang="en-US" dirty="0" smtClean="0">
                <a:solidFill>
                  <a:schemeClr val="bg1"/>
                </a:solidFill>
                <a:latin typeface="Courier"/>
              </a:rPr>
              <a:t>("Avatar"</a:t>
            </a:r>
            <a:r>
              <a:rPr lang="en-US" dirty="0">
                <a:solidFill>
                  <a:schemeClr val="bg1"/>
                </a:solidFill>
                <a:latin typeface="Courier"/>
              </a:rPr>
              <a:t>));</a:t>
            </a:r>
            <a:endParaRPr lang="en-US" dirty="0" smtClean="0">
              <a:solidFill>
                <a:schemeClr val="bg1"/>
              </a:solidFill>
              <a:latin typeface="Courier"/>
            </a:endParaRPr>
          </a:p>
        </p:txBody>
      </p:sp>
    </p:spTree>
    <p:extLst>
      <p:ext uri="{BB962C8B-B14F-4D97-AF65-F5344CB8AC3E}">
        <p14:creationId xmlns:p14="http://schemas.microsoft.com/office/powerpoint/2010/main" val="15126340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Presenting</a:t>
            </a:r>
            <a:endParaRPr lang="en-US" dirty="0"/>
          </a:p>
        </p:txBody>
      </p:sp>
      <p:pic>
        <p:nvPicPr>
          <p:cNvPr id="8" name="Picture 7" descr="doc-02.jpg"/>
          <p:cNvPicPr>
            <a:picLocks noChangeAspect="1"/>
          </p:cNvPicPr>
          <p:nvPr/>
        </p:nvPicPr>
        <p:blipFill>
          <a:blip r:embed="rId3">
            <a:clrChange>
              <a:clrFrom>
                <a:srgbClr val="FFFFFF"/>
              </a:clrFrom>
              <a:clrTo>
                <a:srgbClr val="FFFFFF">
                  <a:alpha val="0"/>
                </a:srgbClr>
              </a:clrTo>
            </a:clrChange>
          </a:blip>
          <a:stretch>
            <a:fillRect/>
          </a:stretch>
        </p:blipFill>
        <p:spPr>
          <a:xfrm>
            <a:off x="28532" y="1166954"/>
            <a:ext cx="4343185" cy="3257389"/>
          </a:xfrm>
          <a:prstGeom prst="rect">
            <a:avLst/>
          </a:prstGeom>
        </p:spPr>
      </p:pic>
      <p:sp>
        <p:nvSpPr>
          <p:cNvPr id="3" name="TextBox 2"/>
          <p:cNvSpPr txBox="1"/>
          <p:nvPr/>
        </p:nvSpPr>
        <p:spPr>
          <a:xfrm>
            <a:off x="242457" y="1279093"/>
            <a:ext cx="1119908" cy="683635"/>
          </a:xfrm>
          <a:prstGeom prst="rect">
            <a:avLst/>
          </a:prstGeom>
          <a:solidFill>
            <a:schemeClr val="bg1"/>
          </a:solidFill>
        </p:spPr>
        <p:txBody>
          <a:bodyPr wrap="square" rtlCol="0">
            <a:noAutofit/>
          </a:bodyPr>
          <a:lstStyle/>
          <a:p>
            <a:r>
              <a:rPr lang="en-US" sz="800" b="1" dirty="0" smtClean="0">
                <a:latin typeface="Courier New"/>
                <a:cs typeface="Courier New"/>
              </a:rPr>
              <a:t>for(</a:t>
            </a:r>
            <a:r>
              <a:rPr lang="en-US" sz="800" b="1" dirty="0" err="1" smtClean="0">
                <a:latin typeface="Courier New"/>
                <a:cs typeface="Courier New"/>
              </a:rPr>
              <a:t>int</a:t>
            </a:r>
            <a:r>
              <a:rPr lang="en-US" sz="800" b="1" dirty="0" smtClean="0">
                <a:latin typeface="Courier New"/>
                <a:cs typeface="Courier New"/>
              </a:rPr>
              <a:t> </a:t>
            </a:r>
            <a:r>
              <a:rPr lang="en-US" sz="800" b="1" dirty="0" err="1" smtClean="0">
                <a:latin typeface="Courier New"/>
                <a:cs typeface="Courier New"/>
              </a:rPr>
              <a:t>i</a:t>
            </a:r>
            <a:r>
              <a:rPr lang="en-US" sz="800" b="1" dirty="0" smtClean="0">
                <a:latin typeface="Courier New"/>
                <a:cs typeface="Courier New"/>
              </a:rPr>
              <a:t>=0; </a:t>
            </a:r>
            <a:r>
              <a:rPr lang="en-US" sz="800" b="1" dirty="0" err="1" smtClean="0">
                <a:latin typeface="Courier New"/>
                <a:cs typeface="Courier New"/>
              </a:rPr>
              <a:t>i</a:t>
            </a:r>
            <a:r>
              <a:rPr lang="en-US" sz="800" b="1" dirty="0" smtClean="0">
                <a:latin typeface="Courier New"/>
                <a:cs typeface="Courier New"/>
              </a:rPr>
              <a:t>&lt;10; </a:t>
            </a:r>
            <a:r>
              <a:rPr lang="en-US" sz="800" b="1" dirty="0" err="1" smtClean="0">
                <a:latin typeface="Courier New"/>
                <a:cs typeface="Courier New"/>
              </a:rPr>
              <a:t>i</a:t>
            </a:r>
            <a:r>
              <a:rPr lang="en-US" sz="800" b="1" dirty="0" smtClean="0">
                <a:latin typeface="Courier New"/>
                <a:cs typeface="Courier New"/>
              </a:rPr>
              <a:t>++) {</a:t>
            </a:r>
          </a:p>
          <a:p>
            <a:r>
              <a:rPr lang="en-US" sz="800" b="1" dirty="0" smtClean="0">
                <a:latin typeface="Courier New"/>
                <a:cs typeface="Courier New"/>
              </a:rPr>
              <a:t>   </a:t>
            </a:r>
            <a:r>
              <a:rPr lang="en-US" sz="800" b="1" dirty="0" err="1" smtClean="0">
                <a:latin typeface="Courier New"/>
                <a:cs typeface="Courier New"/>
              </a:rPr>
              <a:t>System.out.println</a:t>
            </a:r>
            <a:r>
              <a:rPr lang="en-US" sz="800" b="1" dirty="0" smtClean="0">
                <a:latin typeface="Courier New"/>
                <a:cs typeface="Courier New"/>
              </a:rPr>
              <a:t>(“Hello World!”);</a:t>
            </a:r>
            <a:endParaRPr lang="en-US" sz="800" b="1" dirty="0">
              <a:latin typeface="Courier New"/>
              <a:cs typeface="Courier New"/>
            </a:endParaRPr>
          </a:p>
          <a:p>
            <a:r>
              <a:rPr lang="en-US" sz="800" b="1" dirty="0" smtClean="0">
                <a:latin typeface="Courier New"/>
                <a:cs typeface="Courier New"/>
              </a:rPr>
              <a:t>}</a:t>
            </a:r>
            <a:endParaRPr lang="en-US" sz="800" b="1" dirty="0">
              <a:latin typeface="Courier New"/>
              <a:cs typeface="Courier New"/>
            </a:endParaRPr>
          </a:p>
        </p:txBody>
      </p:sp>
      <p:sp>
        <p:nvSpPr>
          <p:cNvPr id="6" name="Content Placeholder 8"/>
          <p:cNvSpPr>
            <a:spLocks noGrp="1"/>
          </p:cNvSpPr>
          <p:nvPr>
            <p:ph idx="1"/>
          </p:nvPr>
        </p:nvSpPr>
        <p:spPr>
          <a:xfrm>
            <a:off x="4837544" y="1600200"/>
            <a:ext cx="3849255" cy="4525963"/>
          </a:xfrm>
        </p:spPr>
        <p:txBody>
          <a:bodyPr/>
          <a:lstStyle/>
          <a:p>
            <a:r>
              <a:rPr lang="en-US" dirty="0" smtClean="0"/>
              <a:t>One conversation</a:t>
            </a:r>
          </a:p>
          <a:p>
            <a:r>
              <a:rPr lang="en-US" dirty="0" smtClean="0"/>
              <a:t>Attention to the speaker</a:t>
            </a:r>
          </a:p>
          <a:p>
            <a:r>
              <a:rPr lang="en-US" dirty="0" smtClean="0"/>
              <a:t>Laptops closed or put aside</a:t>
            </a:r>
          </a:p>
        </p:txBody>
      </p:sp>
    </p:spTree>
    <p:extLst>
      <p:ext uri="{BB962C8B-B14F-4D97-AF65-F5344CB8AC3E}">
        <p14:creationId xmlns:p14="http://schemas.microsoft.com/office/powerpoint/2010/main" val="1542644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use it (</a:t>
            </a:r>
            <a:r>
              <a:rPr lang="en-US" dirty="0" err="1" smtClean="0"/>
              <a:t>Mockito</a:t>
            </a:r>
            <a:r>
              <a:rPr lang="en-US" dirty="0" smtClean="0"/>
              <a:t>)?</a:t>
            </a:r>
            <a:endParaRPr lang="en-US" dirty="0"/>
          </a:p>
        </p:txBody>
      </p:sp>
      <p:sp>
        <p:nvSpPr>
          <p:cNvPr id="3" name="Content Placeholder 2"/>
          <p:cNvSpPr>
            <a:spLocks noGrp="1"/>
          </p:cNvSpPr>
          <p:nvPr>
            <p:ph idx="1"/>
          </p:nvPr>
        </p:nvSpPr>
        <p:spPr/>
        <p:txBody>
          <a:bodyPr/>
          <a:lstStyle/>
          <a:p>
            <a:r>
              <a:rPr lang="en-US" dirty="0"/>
              <a:t>Object interactions</a:t>
            </a:r>
          </a:p>
          <a:p>
            <a:pPr lvl="1"/>
            <a:r>
              <a:rPr lang="en-US" dirty="0"/>
              <a:t>Method called correctly.</a:t>
            </a:r>
          </a:p>
          <a:p>
            <a:pPr lvl="1"/>
            <a:r>
              <a:rPr lang="en-US" dirty="0"/>
              <a:t>Correct parameters are passed</a:t>
            </a:r>
            <a:r>
              <a:rPr lang="en-US" dirty="0" smtClean="0"/>
              <a:t>.</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80</a:t>
            </a:fld>
            <a:endParaRPr lang="en-US" sz="1000"/>
          </a:p>
        </p:txBody>
      </p:sp>
      <p:sp>
        <p:nvSpPr>
          <p:cNvPr id="5" name="TextBox 4"/>
          <p:cNvSpPr txBox="1"/>
          <p:nvPr/>
        </p:nvSpPr>
        <p:spPr>
          <a:xfrm>
            <a:off x="457200" y="3758338"/>
            <a:ext cx="8229600" cy="1569660"/>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r>
              <a:rPr lang="en-US" dirty="0" smtClean="0">
                <a:solidFill>
                  <a:schemeClr val="bg1"/>
                </a:solidFill>
                <a:latin typeface="Courier"/>
              </a:rPr>
              <a:t>import static </a:t>
            </a:r>
            <a:r>
              <a:rPr lang="en-US" dirty="0" err="1" smtClean="0">
                <a:solidFill>
                  <a:schemeClr val="bg1"/>
                </a:solidFill>
                <a:latin typeface="Courier"/>
              </a:rPr>
              <a:t>org.mockito.Mockito</a:t>
            </a:r>
            <a:r>
              <a:rPr lang="en-US" dirty="0" smtClean="0">
                <a:solidFill>
                  <a:schemeClr val="bg1"/>
                </a:solidFill>
                <a:latin typeface="Courier"/>
              </a:rPr>
              <a:t>.*;</a:t>
            </a:r>
          </a:p>
          <a:p>
            <a:pPr>
              <a:buNone/>
            </a:pPr>
            <a:r>
              <a:rPr lang="en-US" dirty="0" smtClean="0">
                <a:solidFill>
                  <a:schemeClr val="bg1"/>
                </a:solidFill>
                <a:latin typeface="Courier"/>
              </a:rPr>
              <a:t>…</a:t>
            </a:r>
          </a:p>
          <a:p>
            <a:pPr>
              <a:buNone/>
            </a:pPr>
            <a:r>
              <a:rPr lang="en-US" dirty="0" smtClean="0">
                <a:solidFill>
                  <a:schemeClr val="bg1"/>
                </a:solidFill>
                <a:latin typeface="Courier"/>
              </a:rPr>
              <a:t>Price mock </a:t>
            </a:r>
            <a:r>
              <a:rPr lang="en-US" dirty="0">
                <a:solidFill>
                  <a:schemeClr val="bg1"/>
                </a:solidFill>
                <a:latin typeface="Courier"/>
              </a:rPr>
              <a:t>= </a:t>
            </a:r>
            <a:r>
              <a:rPr lang="en-US" dirty="0" smtClean="0">
                <a:solidFill>
                  <a:schemeClr val="bg1"/>
                </a:solidFill>
                <a:latin typeface="Courier"/>
              </a:rPr>
              <a:t>mock(</a:t>
            </a:r>
            <a:r>
              <a:rPr lang="en-US" dirty="0" err="1" smtClean="0">
                <a:solidFill>
                  <a:schemeClr val="bg1"/>
                </a:solidFill>
                <a:latin typeface="Courier"/>
              </a:rPr>
              <a:t>IPrice.class</a:t>
            </a:r>
            <a:r>
              <a:rPr lang="en-US" dirty="0" smtClean="0">
                <a:solidFill>
                  <a:schemeClr val="bg1"/>
                </a:solidFill>
                <a:latin typeface="Courier"/>
              </a:rPr>
              <a:t>);</a:t>
            </a:r>
          </a:p>
          <a:p>
            <a:pPr>
              <a:buNone/>
            </a:pPr>
            <a:r>
              <a:rPr lang="en-US" dirty="0" smtClean="0">
                <a:solidFill>
                  <a:schemeClr val="bg1"/>
                </a:solidFill>
                <a:latin typeface="Courier"/>
              </a:rPr>
              <a:t>when(</a:t>
            </a:r>
            <a:r>
              <a:rPr lang="en-US" dirty="0" err="1" smtClean="0">
                <a:solidFill>
                  <a:schemeClr val="bg1"/>
                </a:solidFill>
                <a:latin typeface="Courier"/>
              </a:rPr>
              <a:t>mockPrice.calculateRental</a:t>
            </a:r>
            <a:r>
              <a:rPr lang="en-US" dirty="0" smtClean="0">
                <a:solidFill>
                  <a:schemeClr val="bg1"/>
                </a:solidFill>
                <a:latin typeface="Courier"/>
              </a:rPr>
              <a:t>(</a:t>
            </a:r>
            <a:r>
              <a:rPr lang="en-US" dirty="0" err="1" smtClean="0">
                <a:solidFill>
                  <a:schemeClr val="bg1"/>
                </a:solidFill>
                <a:latin typeface="Courier"/>
              </a:rPr>
              <a:t>anyString</a:t>
            </a:r>
            <a:r>
              <a:rPr lang="en-US" dirty="0" smtClean="0">
                <a:solidFill>
                  <a:schemeClr val="bg1"/>
                </a:solidFill>
                <a:latin typeface="Courier"/>
              </a:rPr>
              <a:t>()).</a:t>
            </a:r>
            <a:r>
              <a:rPr lang="en-US" dirty="0" err="1" smtClean="0">
                <a:solidFill>
                  <a:schemeClr val="bg1"/>
                </a:solidFill>
                <a:latin typeface="Courier"/>
              </a:rPr>
              <a:t>thenReturn</a:t>
            </a:r>
            <a:r>
              <a:rPr lang="en-US" dirty="0" smtClean="0">
                <a:solidFill>
                  <a:schemeClr val="bg1"/>
                </a:solidFill>
                <a:latin typeface="Courier"/>
              </a:rPr>
              <a:t>(10);</a:t>
            </a:r>
            <a:endParaRPr lang="en-US" dirty="0">
              <a:solidFill>
                <a:schemeClr val="bg1"/>
              </a:solidFill>
              <a:latin typeface="Courier"/>
            </a:endParaRPr>
          </a:p>
        </p:txBody>
      </p:sp>
    </p:spTree>
    <p:extLst>
      <p:ext uri="{BB962C8B-B14F-4D97-AF65-F5344CB8AC3E}">
        <p14:creationId xmlns:p14="http://schemas.microsoft.com/office/powerpoint/2010/main" val="285081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test?</a:t>
            </a:r>
            <a:endParaRPr lang="en-US" dirty="0"/>
          </a:p>
        </p:txBody>
      </p:sp>
      <p:sp>
        <p:nvSpPr>
          <p:cNvPr id="3" name="Content Placeholder 2"/>
          <p:cNvSpPr>
            <a:spLocks noGrp="1"/>
          </p:cNvSpPr>
          <p:nvPr>
            <p:ph idx="1"/>
          </p:nvPr>
        </p:nvSpPr>
        <p:spPr/>
        <p:txBody>
          <a:bodyPr/>
          <a:lstStyle/>
          <a:p>
            <a:r>
              <a:rPr lang="en-US" dirty="0"/>
              <a:t>Object interactions</a:t>
            </a:r>
          </a:p>
          <a:p>
            <a:pPr lvl="1"/>
            <a:r>
              <a:rPr lang="en-US" dirty="0"/>
              <a:t>Method called correctly.</a:t>
            </a:r>
          </a:p>
          <a:p>
            <a:pPr lvl="1"/>
            <a:r>
              <a:rPr lang="en-US" dirty="0"/>
              <a:t>Correct parameters are passed</a:t>
            </a:r>
            <a:r>
              <a:rPr lang="en-US" dirty="0" smtClean="0"/>
              <a:t>.</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81</a:t>
            </a:fld>
            <a:endParaRPr lang="en-US" sz="1000"/>
          </a:p>
        </p:txBody>
      </p:sp>
      <p:sp>
        <p:nvSpPr>
          <p:cNvPr id="5" name="TextBox 4"/>
          <p:cNvSpPr txBox="1"/>
          <p:nvPr/>
        </p:nvSpPr>
        <p:spPr>
          <a:xfrm>
            <a:off x="859971" y="3535739"/>
            <a:ext cx="7696200" cy="461665"/>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r>
              <a:rPr lang="en-US" dirty="0" smtClean="0">
                <a:solidFill>
                  <a:schemeClr val="bg1"/>
                </a:solidFill>
                <a:latin typeface="Courier"/>
              </a:rPr>
              <a:t>verify(</a:t>
            </a:r>
            <a:r>
              <a:rPr lang="en-US" dirty="0" err="1" smtClean="0">
                <a:solidFill>
                  <a:schemeClr val="bg1"/>
                </a:solidFill>
                <a:latin typeface="Courier"/>
              </a:rPr>
              <a:t>mockPrice</a:t>
            </a:r>
            <a:r>
              <a:rPr lang="en-US" dirty="0" smtClean="0">
                <a:solidFill>
                  <a:schemeClr val="bg1"/>
                </a:solidFill>
                <a:latin typeface="Courier"/>
              </a:rPr>
              <a:t>).</a:t>
            </a:r>
            <a:r>
              <a:rPr lang="en-US" dirty="0" err="1" smtClean="0">
                <a:solidFill>
                  <a:schemeClr val="bg1"/>
                </a:solidFill>
                <a:latin typeface="Courier"/>
              </a:rPr>
              <a:t>calculateRental</a:t>
            </a:r>
            <a:r>
              <a:rPr lang="en-US" dirty="0" smtClean="0">
                <a:solidFill>
                  <a:schemeClr val="bg1"/>
                </a:solidFill>
                <a:latin typeface="Courier"/>
              </a:rPr>
              <a:t>("Avatar");</a:t>
            </a:r>
          </a:p>
        </p:txBody>
      </p:sp>
    </p:spTree>
    <p:extLst>
      <p:ext uri="{BB962C8B-B14F-4D97-AF65-F5344CB8AC3E}">
        <p14:creationId xmlns:p14="http://schemas.microsoft.com/office/powerpoint/2010/main" val="429377928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test?</a:t>
            </a:r>
            <a:endParaRPr lang="en-US" dirty="0"/>
          </a:p>
        </p:txBody>
      </p:sp>
      <p:sp>
        <p:nvSpPr>
          <p:cNvPr id="3" name="Content Placeholder 2"/>
          <p:cNvSpPr>
            <a:spLocks noGrp="1"/>
          </p:cNvSpPr>
          <p:nvPr>
            <p:ph idx="1"/>
          </p:nvPr>
        </p:nvSpPr>
        <p:spPr/>
        <p:txBody>
          <a:bodyPr/>
          <a:lstStyle/>
          <a:p>
            <a:pPr marL="0" indent="0">
              <a:buNone/>
            </a:pPr>
            <a:r>
              <a:rPr lang="en-US" dirty="0"/>
              <a:t>How your objects work for various responses from other objects</a:t>
            </a:r>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82</a:t>
            </a:fld>
            <a:endParaRPr lang="en-US" sz="1000"/>
          </a:p>
        </p:txBody>
      </p:sp>
      <p:sp>
        <p:nvSpPr>
          <p:cNvPr id="7" name="TextBox 6"/>
          <p:cNvSpPr txBox="1"/>
          <p:nvPr/>
        </p:nvSpPr>
        <p:spPr>
          <a:xfrm>
            <a:off x="526142" y="3105813"/>
            <a:ext cx="7696200" cy="492443"/>
          </a:xfrm>
          <a:prstGeom prst="rect">
            <a:avLst/>
          </a:prstGeom>
          <a:solidFill>
            <a:schemeClr val="tx1"/>
          </a:solidFill>
          <a:ln w="38100" cmpd="sng">
            <a:solidFill>
              <a:srgbClr val="F15A22"/>
            </a:solidFill>
          </a:ln>
        </p:spPr>
        <p:txBody>
          <a:bodyPr wrap="square" lIns="182880" tIns="91440" rIns="182880" bIns="91440" rtlCol="0">
            <a:spAutoFit/>
          </a:bodyPr>
          <a:lstStyle/>
          <a:p>
            <a:pPr>
              <a:buNone/>
            </a:pPr>
            <a:endParaRPr lang="en-US" dirty="0" smtClean="0">
              <a:solidFill>
                <a:srgbClr val="FFFFFF"/>
              </a:solidFill>
              <a:latin typeface="Courier"/>
            </a:endParaRPr>
          </a:p>
        </p:txBody>
      </p:sp>
    </p:spTree>
    <p:extLst>
      <p:ext uri="{BB962C8B-B14F-4D97-AF65-F5344CB8AC3E}">
        <p14:creationId xmlns:p14="http://schemas.microsoft.com/office/powerpoint/2010/main" val="1992099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Suggestions</a:t>
            </a:r>
            <a:endParaRPr lang="en-US" dirty="0"/>
          </a:p>
        </p:txBody>
      </p:sp>
      <p:sp>
        <p:nvSpPr>
          <p:cNvPr id="3" name="Content Placeholder 2"/>
          <p:cNvSpPr>
            <a:spLocks noGrp="1"/>
          </p:cNvSpPr>
          <p:nvPr>
            <p:ph idx="1"/>
          </p:nvPr>
        </p:nvSpPr>
        <p:spPr/>
        <p:txBody>
          <a:bodyPr/>
          <a:lstStyle/>
          <a:p>
            <a:r>
              <a:rPr lang="en-US" dirty="0" smtClean="0"/>
              <a:t>Mock/Stub instead of creating ‘new’ objects</a:t>
            </a:r>
            <a:br>
              <a:rPr lang="en-US" dirty="0" smtClean="0"/>
            </a:br>
            <a:endParaRPr lang="en-US" dirty="0" smtClean="0"/>
          </a:p>
          <a:p>
            <a:r>
              <a:rPr lang="en-US" dirty="0" smtClean="0"/>
              <a:t>Only mock those methods that SUT calls</a:t>
            </a:r>
            <a:br>
              <a:rPr lang="en-US" dirty="0" smtClean="0"/>
            </a:br>
            <a:endParaRPr lang="en-US" dirty="0" smtClean="0"/>
          </a:p>
          <a:p>
            <a:r>
              <a:rPr lang="en-US" dirty="0" smtClean="0"/>
              <a:t>Consider carefully where to use Mocks and where Stubs</a:t>
            </a:r>
          </a:p>
          <a:p>
            <a:endParaRPr lang="en-US" dirty="0" smtClean="0"/>
          </a:p>
          <a:p>
            <a:pPr marL="0" indent="0">
              <a:buNone/>
            </a:pPr>
            <a:endParaRPr lang="en-US" dirty="0" smtClean="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83</a:t>
            </a:fld>
            <a:endParaRPr lang="en-US" sz="1000"/>
          </a:p>
        </p:txBody>
      </p:sp>
    </p:spTree>
    <p:extLst>
      <p:ext uri="{BB962C8B-B14F-4D97-AF65-F5344CB8AC3E}">
        <p14:creationId xmlns:p14="http://schemas.microsoft.com/office/powerpoint/2010/main" val="311921396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Mocking Demo</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84</a:t>
            </a:fld>
            <a:endParaRPr lang="en-US" sz="1000"/>
          </a:p>
        </p:txBody>
      </p:sp>
    </p:spTree>
    <p:extLst>
      <p:ext uri="{BB962C8B-B14F-4D97-AF65-F5344CB8AC3E}">
        <p14:creationId xmlns:p14="http://schemas.microsoft.com/office/powerpoint/2010/main" val="13799761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Functional Testing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0972397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Definitions</a:t>
            </a:r>
          </a:p>
          <a:p>
            <a:pPr lvl="1"/>
            <a:r>
              <a:rPr lang="en-US" dirty="0"/>
              <a:t>Functional testing refers to tests that verify a specific action or function of the code. These are usually found in the code requirements documentation, although some development methodologies work from use cases or user stories. Functional tests tend to answer the question of "can the user do this" or "does this particular feature work". </a:t>
            </a:r>
          </a:p>
          <a:p>
            <a:pPr algn="r">
              <a:buFontTx/>
              <a:buChar char="-"/>
            </a:pPr>
            <a:r>
              <a:rPr lang="en-US" sz="2400" i="1" dirty="0"/>
              <a:t>Wikipedia</a:t>
            </a:r>
          </a:p>
          <a:p>
            <a:pPr lvl="1"/>
            <a:r>
              <a:rPr lang="en-US" dirty="0"/>
              <a:t>Business-facing, product-facing tests</a:t>
            </a:r>
          </a:p>
          <a:p>
            <a:pPr lvl="1"/>
            <a:r>
              <a:rPr lang="en-US" dirty="0"/>
              <a:t>Tests that prove you “built the right thing” (as opposed to “built the thing right”</a:t>
            </a:r>
            <a:r>
              <a:rPr lang="en-US" dirty="0" smtClean="0"/>
              <a:t>)</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86</a:t>
            </a:fld>
            <a:endParaRPr lang="en-US" sz="1000"/>
          </a:p>
        </p:txBody>
      </p:sp>
    </p:spTree>
    <p:extLst>
      <p:ext uri="{BB962C8B-B14F-4D97-AF65-F5344CB8AC3E}">
        <p14:creationId xmlns:p14="http://schemas.microsoft.com/office/powerpoint/2010/main" val="96900900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3" name="Content Placeholder 2"/>
          <p:cNvSpPr>
            <a:spLocks noGrp="1"/>
          </p:cNvSpPr>
          <p:nvPr>
            <p:ph idx="1"/>
          </p:nvPr>
        </p:nvSpPr>
        <p:spPr>
          <a:xfrm>
            <a:off x="457200" y="1359647"/>
            <a:ext cx="8229600" cy="4414550"/>
          </a:xfrm>
        </p:spPr>
        <p:txBody>
          <a:bodyPr>
            <a:normAutofit fontScale="92500" lnSpcReduction="20000"/>
          </a:bodyPr>
          <a:lstStyle/>
          <a:p>
            <a:pPr marL="0" indent="0">
              <a:buNone/>
            </a:pPr>
            <a:r>
              <a:rPr lang="en-US" dirty="0" smtClean="0"/>
              <a:t>Types of Functional Tests</a:t>
            </a:r>
          </a:p>
          <a:p>
            <a:pPr lvl="1"/>
            <a:r>
              <a:rPr lang="en-US" b="1" dirty="0"/>
              <a:t>Acceptance </a:t>
            </a:r>
            <a:r>
              <a:rPr lang="en-US" b="1" dirty="0" smtClean="0"/>
              <a:t>tests</a:t>
            </a:r>
            <a:r>
              <a:rPr lang="en-US" dirty="0" smtClean="0"/>
              <a:t>, testing </a:t>
            </a:r>
            <a:r>
              <a:rPr lang="en-US" dirty="0"/>
              <a:t>"from a user </a:t>
            </a:r>
            <a:r>
              <a:rPr lang="en-US" dirty="0" smtClean="0"/>
              <a:t>perspective”</a:t>
            </a:r>
            <a:endParaRPr lang="en-US" b="1" dirty="0"/>
          </a:p>
          <a:p>
            <a:pPr lvl="2"/>
            <a:r>
              <a:rPr lang="en-US" dirty="0" smtClean="0"/>
              <a:t>Particularly </a:t>
            </a:r>
            <a:r>
              <a:rPr lang="en-US" dirty="0"/>
              <a:t>relevant in Agile</a:t>
            </a:r>
          </a:p>
          <a:p>
            <a:pPr lvl="2"/>
            <a:r>
              <a:rPr lang="en-US" dirty="0"/>
              <a:t>Guarantees that the requirement </a:t>
            </a:r>
            <a:r>
              <a:rPr lang="en-US" dirty="0" smtClean="0"/>
              <a:t>is </a:t>
            </a:r>
            <a:r>
              <a:rPr lang="en-US" dirty="0"/>
              <a:t>implemented in the </a:t>
            </a:r>
            <a:r>
              <a:rPr lang="en-US" dirty="0" smtClean="0"/>
              <a:t>software </a:t>
            </a:r>
            <a:r>
              <a:rPr lang="en-US" dirty="0"/>
              <a:t>as </a:t>
            </a:r>
            <a:r>
              <a:rPr lang="en-US" dirty="0" smtClean="0"/>
              <a:t>specified</a:t>
            </a:r>
          </a:p>
          <a:p>
            <a:pPr lvl="2"/>
            <a:endParaRPr lang="en-US" dirty="0" smtClean="0"/>
          </a:p>
          <a:p>
            <a:pPr lvl="1"/>
            <a:r>
              <a:rPr lang="en-US" b="1" dirty="0"/>
              <a:t>Regression</a:t>
            </a:r>
            <a:r>
              <a:rPr lang="en-US" dirty="0"/>
              <a:t> tests that reflect a particular defect found in </a:t>
            </a:r>
            <a:r>
              <a:rPr lang="en-US" dirty="0" smtClean="0"/>
              <a:t>production</a:t>
            </a:r>
          </a:p>
          <a:p>
            <a:pPr lvl="1"/>
            <a:endParaRPr lang="en-US" dirty="0"/>
          </a:p>
          <a:p>
            <a:pPr lvl="1"/>
            <a:r>
              <a:rPr lang="en-US" b="1" dirty="0" smtClean="0"/>
              <a:t>System Integration </a:t>
            </a:r>
            <a:r>
              <a:rPr lang="en-US" dirty="0" smtClean="0"/>
              <a:t>testing </a:t>
            </a:r>
            <a:r>
              <a:rPr lang="en-US" dirty="0"/>
              <a:t>(i.e. does the application work all the way through</a:t>
            </a:r>
            <a:r>
              <a:rPr lang="en-US" dirty="0" smtClean="0"/>
              <a:t>)</a:t>
            </a:r>
          </a:p>
          <a:p>
            <a:pPr lvl="1"/>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87</a:t>
            </a:fld>
            <a:endParaRPr lang="en-US" sz="1000"/>
          </a:p>
        </p:txBody>
      </p:sp>
    </p:spTree>
    <p:extLst>
      <p:ext uri="{BB962C8B-B14F-4D97-AF65-F5344CB8AC3E}">
        <p14:creationId xmlns:p14="http://schemas.microsoft.com/office/powerpoint/2010/main" val="308210365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What is Functional Testing?</a:t>
            </a:r>
            <a:endParaRPr lang="en-US" sz="2000" b="0" i="1" dirty="0">
              <a:solidFill>
                <a:schemeClr val="tx1"/>
              </a:solidFill>
            </a:endParaRPr>
          </a:p>
        </p:txBody>
      </p:sp>
      <p:sp>
        <p:nvSpPr>
          <p:cNvPr id="3" name="Slide Number Placeholder 2"/>
          <p:cNvSpPr>
            <a:spLocks noGrp="1"/>
          </p:cNvSpPr>
          <p:nvPr>
            <p:ph type="sldNum" sz="quarter" idx="10"/>
          </p:nvPr>
        </p:nvSpPr>
        <p:spPr/>
        <p:txBody>
          <a:bodyPr/>
          <a:lstStyle/>
          <a:p>
            <a:fld id="{DBF93456-1E22-C641-A4C5-062692281B3E}" type="slidenum">
              <a:rPr lang="en-US" smtClean="0"/>
              <a:pPr/>
              <a:t>88</a:t>
            </a:fld>
            <a:endParaRPr lang="en-US" sz="1000"/>
          </a:p>
        </p:txBody>
      </p:sp>
      <p:sp>
        <p:nvSpPr>
          <p:cNvPr id="5" name="Text Placeholder 5"/>
          <p:cNvSpPr txBox="1">
            <a:spLocks/>
          </p:cNvSpPr>
          <p:nvPr/>
        </p:nvSpPr>
        <p:spPr bwMode="auto">
          <a:xfrm>
            <a:off x="457200" y="1306513"/>
            <a:ext cx="8229600" cy="446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2800" kern="0" noProof="0" dirty="0" smtClean="0">
                <a:latin typeface="+mn-lt"/>
                <a:cs typeface="+mn-cs"/>
              </a:rPr>
              <a:t>Example of automated functional test</a:t>
            </a:r>
            <a:endParaRPr kumimoji="0" lang="en-US" sz="2800" i="0" u="none" strike="noStrike" kern="0" cap="none" spc="0" normalizeH="0" baseline="0" noProof="0" dirty="0">
              <a:ln>
                <a:noFill/>
              </a:ln>
              <a:solidFill>
                <a:srgbClr val="292929"/>
              </a:solidFill>
              <a:effectLst/>
              <a:uLnTx/>
              <a:uFillTx/>
              <a:latin typeface="+mn-lt"/>
              <a:cs typeface="+mn-cs"/>
            </a:endParaRPr>
          </a:p>
        </p:txBody>
      </p:sp>
      <p:pic>
        <p:nvPicPr>
          <p:cNvPr id="7" name="Picture 6" descr="Twist.png"/>
          <p:cNvPicPr>
            <a:picLocks noChangeAspect="1"/>
          </p:cNvPicPr>
          <p:nvPr/>
        </p:nvPicPr>
        <p:blipFill>
          <a:blip r:embed="rId3"/>
          <a:stretch>
            <a:fillRect/>
          </a:stretch>
        </p:blipFill>
        <p:spPr>
          <a:xfrm>
            <a:off x="539552" y="2362200"/>
            <a:ext cx="3543300" cy="1727200"/>
          </a:xfrm>
          <a:prstGeom prst="rect">
            <a:avLst/>
          </a:prstGeom>
        </p:spPr>
      </p:pic>
      <p:pic>
        <p:nvPicPr>
          <p:cNvPr id="8" name="Picture 7" descr="Twist.png"/>
          <p:cNvPicPr>
            <a:picLocks noChangeAspect="1"/>
          </p:cNvPicPr>
          <p:nvPr/>
        </p:nvPicPr>
        <p:blipFill>
          <a:blip r:embed="rId4"/>
          <a:stretch>
            <a:fillRect/>
          </a:stretch>
        </p:blipFill>
        <p:spPr>
          <a:xfrm>
            <a:off x="3851920" y="2362200"/>
            <a:ext cx="4975444" cy="3733800"/>
          </a:xfrm>
          <a:prstGeom prst="rect">
            <a:avLst/>
          </a:prstGeom>
        </p:spPr>
      </p:pic>
    </p:spTree>
    <p:extLst>
      <p:ext uri="{BB962C8B-B14F-4D97-AF65-F5344CB8AC3E}">
        <p14:creationId xmlns:p14="http://schemas.microsoft.com/office/powerpoint/2010/main" val="16966616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Automating Functional Tests</a:t>
            </a:r>
          </a:p>
          <a:p>
            <a:pPr lvl="1"/>
            <a:r>
              <a:rPr lang="en-US" dirty="0"/>
              <a:t>Functional Test Automation Makes Testing an Asset</a:t>
            </a:r>
          </a:p>
          <a:p>
            <a:pPr lvl="1"/>
            <a:r>
              <a:rPr lang="en-US" dirty="0"/>
              <a:t>Living documentation</a:t>
            </a:r>
          </a:p>
          <a:p>
            <a:pPr lvl="1"/>
            <a:r>
              <a:rPr lang="en-US" dirty="0"/>
              <a:t>Why Functional Test Automation?</a:t>
            </a:r>
          </a:p>
          <a:p>
            <a:pPr lvl="1"/>
            <a:r>
              <a:rPr lang="en-US" dirty="0"/>
              <a:t>Unit Testing is Fundamentally </a:t>
            </a:r>
            <a:r>
              <a:rPr lang="en-US" dirty="0" smtClean="0"/>
              <a:t>different</a:t>
            </a:r>
            <a:endParaRPr lang="en-US" dirty="0"/>
          </a:p>
          <a:p>
            <a:pPr lvl="1"/>
            <a:r>
              <a:rPr lang="en-US" dirty="0"/>
              <a:t>Automated Testing Has Additional "Gotchas"</a:t>
            </a:r>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89</a:t>
            </a:fld>
            <a:endParaRPr lang="en-US" sz="1000"/>
          </a:p>
        </p:txBody>
      </p:sp>
    </p:spTree>
    <p:extLst>
      <p:ext uri="{BB962C8B-B14F-4D97-AF65-F5344CB8AC3E}">
        <p14:creationId xmlns:p14="http://schemas.microsoft.com/office/powerpoint/2010/main" val="811168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Coding</a:t>
            </a:r>
            <a:endParaRPr lang="en-US" dirty="0"/>
          </a:p>
        </p:txBody>
      </p:sp>
      <p:pic>
        <p:nvPicPr>
          <p:cNvPr id="7" name="Picture 6" descr="11_scene.jpg"/>
          <p:cNvPicPr>
            <a:picLocks noChangeAspect="1"/>
          </p:cNvPicPr>
          <p:nvPr>
            <p:custDataLst>
              <p:tags r:id="rId1"/>
            </p:custDataLst>
          </p:nvPr>
        </p:nvPicPr>
        <p:blipFill>
          <a:blip r:embed="rId4"/>
          <a:stretch>
            <a:fillRect/>
          </a:stretch>
        </p:blipFill>
        <p:spPr>
          <a:xfrm>
            <a:off x="4257424" y="3380734"/>
            <a:ext cx="4886575" cy="3477266"/>
          </a:xfrm>
          <a:prstGeom prst="rect">
            <a:avLst/>
          </a:prstGeom>
        </p:spPr>
      </p:pic>
      <p:sp>
        <p:nvSpPr>
          <p:cNvPr id="6" name="Content Placeholder 8"/>
          <p:cNvSpPr>
            <a:spLocks noGrp="1"/>
          </p:cNvSpPr>
          <p:nvPr>
            <p:ph idx="1"/>
          </p:nvPr>
        </p:nvSpPr>
        <p:spPr>
          <a:xfrm>
            <a:off x="219362" y="1300018"/>
            <a:ext cx="3849255" cy="4525963"/>
          </a:xfrm>
        </p:spPr>
        <p:txBody>
          <a:bodyPr/>
          <a:lstStyle/>
          <a:p>
            <a:r>
              <a:rPr lang="en-US" dirty="0" smtClean="0"/>
              <a:t>Several conversations</a:t>
            </a:r>
          </a:p>
          <a:p>
            <a:pPr lvl="1"/>
            <a:r>
              <a:rPr lang="en-US" dirty="0" smtClean="0"/>
              <a:t>Use your inside voice!</a:t>
            </a:r>
          </a:p>
          <a:p>
            <a:r>
              <a:rPr lang="en-US" dirty="0" smtClean="0"/>
              <a:t>Laptops open (of course)</a:t>
            </a:r>
          </a:p>
        </p:txBody>
      </p:sp>
    </p:spTree>
    <p:extLst>
      <p:ext uri="{BB962C8B-B14F-4D97-AF65-F5344CB8AC3E}">
        <p14:creationId xmlns:p14="http://schemas.microsoft.com/office/powerpoint/2010/main" val="3718248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Functional Testing</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90</a:t>
            </a:fld>
            <a:endParaRPr lang="en-US" sz="1000"/>
          </a:p>
        </p:txBody>
      </p:sp>
      <p:pic>
        <p:nvPicPr>
          <p:cNvPr id="6" name="Picture 5"/>
          <p:cNvPicPr>
            <a:picLocks noChangeAspect="1"/>
          </p:cNvPicPr>
          <p:nvPr/>
        </p:nvPicPr>
        <p:blipFill>
          <a:blip r:embed="rId3"/>
          <a:stretch>
            <a:fillRect/>
          </a:stretch>
        </p:blipFill>
        <p:spPr>
          <a:xfrm>
            <a:off x="1937802" y="1363177"/>
            <a:ext cx="4608824" cy="4425802"/>
          </a:xfrm>
          <a:prstGeom prst="rect">
            <a:avLst/>
          </a:prstGeom>
        </p:spPr>
      </p:pic>
    </p:spTree>
    <p:extLst>
      <p:ext uri="{BB962C8B-B14F-4D97-AF65-F5344CB8AC3E}">
        <p14:creationId xmlns:p14="http://schemas.microsoft.com/office/powerpoint/2010/main" val="329644763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Testing</a:t>
            </a:r>
          </a:p>
        </p:txBody>
      </p:sp>
      <p:sp>
        <p:nvSpPr>
          <p:cNvPr id="3" name="Content Placeholder 2"/>
          <p:cNvSpPr>
            <a:spLocks noGrp="1"/>
          </p:cNvSpPr>
          <p:nvPr>
            <p:ph idx="1"/>
          </p:nvPr>
        </p:nvSpPr>
        <p:spPr/>
        <p:txBody>
          <a:bodyPr/>
          <a:lstStyle/>
          <a:p>
            <a:pPr marL="0" indent="0">
              <a:buNone/>
            </a:pPr>
            <a:r>
              <a:rPr lang="en-US" dirty="0" smtClean="0"/>
              <a:t>Strategy</a:t>
            </a:r>
          </a:p>
          <a:p>
            <a:pPr lvl="1"/>
            <a:r>
              <a:rPr lang="en-US" dirty="0"/>
              <a:t>How much?</a:t>
            </a:r>
          </a:p>
          <a:p>
            <a:pPr lvl="1"/>
            <a:r>
              <a:rPr lang="en-US" dirty="0"/>
              <a:t>What should we automate vs. leave manual?</a:t>
            </a:r>
          </a:p>
          <a:p>
            <a:pPr lvl="1"/>
            <a:r>
              <a:rPr lang="en-US" dirty="0"/>
              <a:t>Which tools?</a:t>
            </a:r>
          </a:p>
          <a:p>
            <a:pPr lvl="1"/>
            <a:r>
              <a:rPr lang="en-US" dirty="0"/>
              <a:t>When in the development cycle?</a:t>
            </a:r>
          </a:p>
          <a:p>
            <a:pPr lvl="1"/>
            <a:r>
              <a:rPr lang="en-US" dirty="0"/>
              <a:t>Who does the automation?</a:t>
            </a:r>
          </a:p>
          <a:p>
            <a:pPr lvl="1"/>
            <a:r>
              <a:rPr lang="en-US" dirty="0"/>
              <a:t>What mix of testing makes sense?</a:t>
            </a:r>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91</a:t>
            </a:fld>
            <a:endParaRPr lang="en-US" sz="1000"/>
          </a:p>
        </p:txBody>
      </p:sp>
    </p:spTree>
    <p:extLst>
      <p:ext uri="{BB962C8B-B14F-4D97-AF65-F5344CB8AC3E}">
        <p14:creationId xmlns:p14="http://schemas.microsoft.com/office/powerpoint/2010/main" val="282907830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Testing</a:t>
            </a:r>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92</a:t>
            </a:fld>
            <a:endParaRPr lang="en-US" sz="1000"/>
          </a:p>
        </p:txBody>
      </p:sp>
      <p:grpSp>
        <p:nvGrpSpPr>
          <p:cNvPr id="5" name="Group 20"/>
          <p:cNvGrpSpPr>
            <a:grpSpLocks/>
          </p:cNvGrpSpPr>
          <p:nvPr/>
        </p:nvGrpSpPr>
        <p:grpSpPr bwMode="auto">
          <a:xfrm>
            <a:off x="1518818" y="1420716"/>
            <a:ext cx="6365521" cy="4338676"/>
            <a:chOff x="3454400" y="3429000"/>
            <a:chExt cx="4953000" cy="3581400"/>
          </a:xfrm>
        </p:grpSpPr>
        <p:sp>
          <p:nvSpPr>
            <p:cNvPr id="6"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r>
                <a:rPr lang="en-US" dirty="0" smtClean="0"/>
                <a:t> </a:t>
              </a:r>
              <a:endParaRPr lang="en-US" dirty="0"/>
            </a:p>
          </p:txBody>
        </p:sp>
        <p:sp>
          <p:nvSpPr>
            <p:cNvPr id="7" name="Line 7"/>
            <p:cNvSpPr>
              <a:spLocks noChangeShapeType="1"/>
            </p:cNvSpPr>
            <p:nvPr/>
          </p:nvSpPr>
          <p:spPr bwMode="auto">
            <a:xfrm>
              <a:off x="4097845" y="6017922"/>
              <a:ext cx="3623268" cy="0"/>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8" name="Line 8"/>
            <p:cNvSpPr>
              <a:spLocks noChangeShapeType="1"/>
            </p:cNvSpPr>
            <p:nvPr/>
          </p:nvSpPr>
          <p:spPr bwMode="auto">
            <a:xfrm flipV="1">
              <a:off x="4772136" y="4958603"/>
              <a:ext cx="2104253" cy="0"/>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1" name="Rectangle 11"/>
            <p:cNvSpPr>
              <a:spLocks/>
            </p:cNvSpPr>
            <p:nvPr/>
          </p:nvSpPr>
          <p:spPr bwMode="auto">
            <a:xfrm>
              <a:off x="5438588" y="3992849"/>
              <a:ext cx="647252" cy="55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p>
              <a:pPr algn="ctr">
                <a:spcBef>
                  <a:spcPts val="475"/>
                </a:spcBef>
              </a:pPr>
              <a:r>
                <a:rPr lang="en-US" sz="2000" dirty="0" smtClean="0">
                  <a:latin typeface="Arial" charset="0"/>
                  <a:cs typeface="Arial" charset="0"/>
                  <a:sym typeface="Arial" charset="0"/>
                </a:rPr>
                <a:t>UI</a:t>
              </a:r>
            </a:p>
            <a:p>
              <a:pPr algn="ctr">
                <a:spcBef>
                  <a:spcPts val="475"/>
                </a:spcBef>
              </a:pPr>
              <a:r>
                <a:rPr lang="en-US" sz="2000" dirty="0">
                  <a:latin typeface="Arial" charset="0"/>
                  <a:cs typeface="Arial" charset="0"/>
                  <a:sym typeface="Arial" charset="0"/>
                </a:rPr>
                <a:t>t</a:t>
              </a:r>
              <a:r>
                <a:rPr lang="en-US" sz="2000" dirty="0" smtClean="0">
                  <a:solidFill>
                    <a:schemeClr val="tx1"/>
                  </a:solidFill>
                  <a:latin typeface="Arial" charset="0"/>
                  <a:cs typeface="Arial" charset="0"/>
                  <a:sym typeface="Arial" charset="0"/>
                </a:rPr>
                <a:t>ests</a:t>
              </a:r>
              <a:endParaRPr lang="en-US" sz="2000" dirty="0">
                <a:solidFill>
                  <a:schemeClr val="tx1"/>
                </a:solidFill>
                <a:latin typeface="Arial" charset="0"/>
                <a:cs typeface="Arial" charset="0"/>
                <a:sym typeface="Arial" charset="0"/>
              </a:endParaRPr>
            </a:p>
          </p:txBody>
        </p:sp>
        <p:sp>
          <p:nvSpPr>
            <p:cNvPr id="14" name="Rectangle 14"/>
            <p:cNvSpPr>
              <a:spLocks/>
            </p:cNvSpPr>
            <p:nvPr/>
          </p:nvSpPr>
          <p:spPr bwMode="auto">
            <a:xfrm>
              <a:off x="5097046" y="5368476"/>
              <a:ext cx="1419966" cy="25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2000" dirty="0">
                  <a:solidFill>
                    <a:schemeClr val="tx1"/>
                  </a:solidFill>
                  <a:latin typeface="Arial" charset="0"/>
                  <a:cs typeface="Arial" charset="0"/>
                  <a:sym typeface="Arial" charset="0"/>
                </a:rPr>
                <a:t>Integration tests</a:t>
              </a:r>
            </a:p>
          </p:txBody>
        </p:sp>
        <p:sp>
          <p:nvSpPr>
            <p:cNvPr id="15" name="Rectangle 15"/>
            <p:cNvSpPr>
              <a:spLocks/>
            </p:cNvSpPr>
            <p:nvPr/>
          </p:nvSpPr>
          <p:spPr bwMode="auto">
            <a:xfrm>
              <a:off x="5438588" y="6370097"/>
              <a:ext cx="831789" cy="25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20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195122798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#2</a:t>
            </a:r>
            <a:endParaRPr lang="en-US" dirty="0"/>
          </a:p>
        </p:txBody>
      </p:sp>
      <p:sp>
        <p:nvSpPr>
          <p:cNvPr id="3" name="Content Placeholder 2"/>
          <p:cNvSpPr>
            <a:spLocks noGrp="1"/>
          </p:cNvSpPr>
          <p:nvPr>
            <p:ph idx="1"/>
          </p:nvPr>
        </p:nvSpPr>
        <p:spPr/>
        <p:txBody>
          <a:bodyPr/>
          <a:lstStyle/>
          <a:p>
            <a:pPr>
              <a:buNone/>
            </a:pPr>
            <a:r>
              <a:rPr lang="en-US" dirty="0"/>
              <a:t>As a content provider</a:t>
            </a:r>
          </a:p>
          <a:p>
            <a:pPr>
              <a:buNone/>
            </a:pPr>
            <a:endParaRPr lang="en-US" dirty="0"/>
          </a:p>
          <a:p>
            <a:pPr>
              <a:buNone/>
            </a:pPr>
            <a:r>
              <a:rPr lang="en-US" dirty="0"/>
              <a:t>I want to have a promotion where every three-day rental gets an extra day for children’s releases</a:t>
            </a:r>
          </a:p>
          <a:p>
            <a:pPr>
              <a:buNone/>
            </a:pPr>
            <a:endParaRPr lang="en-US" dirty="0"/>
          </a:p>
          <a:p>
            <a:pPr>
              <a:buNone/>
            </a:pPr>
            <a:r>
              <a:rPr lang="en-US" dirty="0"/>
              <a:t>So that I can encourage longer rentals</a:t>
            </a:r>
          </a:p>
          <a:p>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93</a:t>
            </a:fld>
            <a:endParaRPr lang="en-US" sz="1000"/>
          </a:p>
        </p:txBody>
      </p:sp>
    </p:spTree>
    <p:extLst>
      <p:ext uri="{BB962C8B-B14F-4D97-AF65-F5344CB8AC3E}">
        <p14:creationId xmlns:p14="http://schemas.microsoft.com/office/powerpoint/2010/main" val="407352310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Functional Test Automation Patterns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446208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Patterns</a:t>
            </a:r>
            <a:endParaRPr lang="en-US" dirty="0"/>
          </a:p>
        </p:txBody>
      </p:sp>
      <p:sp>
        <p:nvSpPr>
          <p:cNvPr id="3" name="Content Placeholder 2"/>
          <p:cNvSpPr>
            <a:spLocks noGrp="1"/>
          </p:cNvSpPr>
          <p:nvPr>
            <p:ph idx="1"/>
          </p:nvPr>
        </p:nvSpPr>
        <p:spPr/>
        <p:txBody>
          <a:bodyPr>
            <a:normAutofit fontScale="92500"/>
          </a:bodyPr>
          <a:lstStyle/>
          <a:p>
            <a:pPr marL="0" indent="0">
              <a:buNone/>
              <a:defRPr/>
            </a:pPr>
            <a:r>
              <a:rPr lang="en-US" b="1" dirty="0" smtClean="0"/>
              <a:t>Page Object Pattern</a:t>
            </a:r>
          </a:p>
          <a:p>
            <a:pPr marL="880950" lvl="1" indent="-480900">
              <a:defRPr/>
            </a:pPr>
            <a:r>
              <a:rPr lang="en-US" dirty="0" smtClean="0"/>
              <a:t>Encapsulate </a:t>
            </a:r>
            <a:r>
              <a:rPr lang="en-US" dirty="0"/>
              <a:t>all of the actions a user can do or see on a page into a singular object</a:t>
            </a:r>
          </a:p>
          <a:p>
            <a:pPr marL="880950" lvl="1" indent="-480900">
              <a:defRPr/>
            </a:pPr>
            <a:r>
              <a:rPr lang="en-US" dirty="0"/>
              <a:t>A product page would have things like, add to chart, add to gift register, related products, review, etc..</a:t>
            </a:r>
          </a:p>
          <a:p>
            <a:pPr marL="880950" lvl="1" indent="-480900">
              <a:defRPr/>
            </a:pPr>
            <a:r>
              <a:rPr lang="en-US" dirty="0"/>
              <a:t>Typically relies on method chaining – methods in a page object always return another page object</a:t>
            </a:r>
          </a:p>
          <a:p>
            <a:pPr marL="880950" lvl="1" indent="-480900">
              <a:defRPr/>
            </a:pPr>
            <a:r>
              <a:rPr lang="en-US" dirty="0"/>
              <a:t>Doesn’t need to reflect entire actual </a:t>
            </a:r>
            <a:r>
              <a:rPr lang="en-US" dirty="0" smtClean="0"/>
              <a:t>page</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95</a:t>
            </a:fld>
            <a:endParaRPr lang="en-US" sz="1000"/>
          </a:p>
        </p:txBody>
      </p:sp>
    </p:spTree>
    <p:extLst>
      <p:ext uri="{BB962C8B-B14F-4D97-AF65-F5344CB8AC3E}">
        <p14:creationId xmlns:p14="http://schemas.microsoft.com/office/powerpoint/2010/main" val="348266966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Object Pattern</a:t>
            </a:r>
            <a:endParaRPr lang="en-US" dirty="0"/>
          </a:p>
        </p:txBody>
      </p:sp>
      <p:sp>
        <p:nvSpPr>
          <p:cNvPr id="3" name="Content Placeholder 2"/>
          <p:cNvSpPr>
            <a:spLocks noGrp="1"/>
          </p:cNvSpPr>
          <p:nvPr>
            <p:ph idx="1"/>
          </p:nvPr>
        </p:nvSpPr>
        <p:spPr/>
        <p:txBody>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Makes code more readable</a:t>
            </a:r>
          </a:p>
          <a:p>
            <a:pPr marL="704814" lvl="1" indent="-285736">
              <a:spcBef>
                <a:spcPts val="799"/>
              </a:spcBef>
              <a:buFont typeface="Wingdings" charset="0"/>
              <a:buChar char="§"/>
              <a:defRPr/>
            </a:pPr>
            <a:r>
              <a:rPr lang="en-US" dirty="0"/>
              <a:t>Makes a navigation map for your tests</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Breaks down in a few places</a:t>
            </a:r>
          </a:p>
          <a:p>
            <a:pPr marL="704814" lvl="1" indent="-285736">
              <a:spcBef>
                <a:spcPts val="799"/>
              </a:spcBef>
              <a:buFont typeface="Wingdings" charset="0"/>
              <a:buChar char="§"/>
              <a:defRPr/>
            </a:pPr>
            <a:r>
              <a:rPr lang="en-US" dirty="0"/>
              <a:t>Assumes that your app page structure is designed well</a:t>
            </a:r>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96</a:t>
            </a:fld>
            <a:endParaRPr lang="en-US" sz="1000"/>
          </a:p>
        </p:txBody>
      </p:sp>
    </p:spTree>
    <p:extLst>
      <p:ext uri="{BB962C8B-B14F-4D97-AF65-F5344CB8AC3E}">
        <p14:creationId xmlns:p14="http://schemas.microsoft.com/office/powerpoint/2010/main" val="305171679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Object Pattern</a:t>
            </a:r>
            <a:endParaRPr lang="en-US"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pPr algn="ctr"/>
            <a:fld id="{9F379AED-0546-544E-9D19-D1214CAEAC35}" type="slidenum">
              <a:rPr lang="en-US" sz="3200" smtClean="0"/>
              <a:pPr algn="ctr"/>
              <a:t>97</a:t>
            </a:fld>
            <a:endParaRPr lang="en-US" sz="3200"/>
          </a:p>
        </p:txBody>
      </p:sp>
      <p:sp>
        <p:nvSpPr>
          <p:cNvPr id="13" name="Rectangle 4"/>
          <p:cNvSpPr>
            <a:spLocks noChangeArrowheads="1"/>
          </p:cNvSpPr>
          <p:nvPr/>
        </p:nvSpPr>
        <p:spPr bwMode="auto">
          <a:xfrm>
            <a:off x="1300163" y="2709863"/>
            <a:ext cx="2168525"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endParaRPr lang="en-US" sz="3200">
              <a:solidFill>
                <a:srgbClr val="292929"/>
              </a:solidFill>
              <a:latin typeface="Arial" charset="0"/>
              <a:cs typeface="Arial" charset="0"/>
            </a:endParaRPr>
          </a:p>
        </p:txBody>
      </p:sp>
      <p:sp>
        <p:nvSpPr>
          <p:cNvPr id="14" name="Rectangle 5"/>
          <p:cNvSpPr>
            <a:spLocks noChangeArrowheads="1"/>
          </p:cNvSpPr>
          <p:nvPr/>
        </p:nvSpPr>
        <p:spPr bwMode="auto">
          <a:xfrm>
            <a:off x="2843808" y="1340768"/>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 Page</a:t>
            </a:r>
          </a:p>
        </p:txBody>
      </p:sp>
      <p:sp>
        <p:nvSpPr>
          <p:cNvPr id="15" name="Rectangle 7"/>
          <p:cNvSpPr>
            <a:spLocks noChangeArrowheads="1"/>
          </p:cNvSpPr>
          <p:nvPr/>
        </p:nvSpPr>
        <p:spPr bwMode="auto">
          <a:xfrm>
            <a:off x="323528" y="3211760"/>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Movie Page</a:t>
            </a:r>
          </a:p>
        </p:txBody>
      </p:sp>
      <p:sp>
        <p:nvSpPr>
          <p:cNvPr id="16" name="Rectangle 8"/>
          <p:cNvSpPr>
            <a:spLocks noChangeArrowheads="1"/>
          </p:cNvSpPr>
          <p:nvPr/>
        </p:nvSpPr>
        <p:spPr bwMode="auto">
          <a:xfrm>
            <a:off x="2843808" y="2274069"/>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Customer Page</a:t>
            </a:r>
          </a:p>
        </p:txBody>
      </p:sp>
      <p:sp>
        <p:nvSpPr>
          <p:cNvPr id="17" name="Rectangle 9"/>
          <p:cNvSpPr>
            <a:spLocks noChangeArrowheads="1"/>
          </p:cNvSpPr>
          <p:nvPr/>
        </p:nvSpPr>
        <p:spPr bwMode="auto">
          <a:xfrm>
            <a:off x="320279" y="4141316"/>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 Movie Page</a:t>
            </a:r>
          </a:p>
        </p:txBody>
      </p:sp>
      <p:sp>
        <p:nvSpPr>
          <p:cNvPr id="18" name="Rectangle 10"/>
          <p:cNvSpPr>
            <a:spLocks noChangeArrowheads="1"/>
          </p:cNvSpPr>
          <p:nvPr/>
        </p:nvSpPr>
        <p:spPr bwMode="auto">
          <a:xfrm>
            <a:off x="5292080" y="4146277"/>
            <a:ext cx="3576637"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 Movie Page</a:t>
            </a:r>
          </a:p>
        </p:txBody>
      </p:sp>
      <p:sp>
        <p:nvSpPr>
          <p:cNvPr id="19" name="Rectangle 11"/>
          <p:cNvSpPr>
            <a:spLocks noChangeArrowheads="1"/>
          </p:cNvSpPr>
          <p:nvPr/>
        </p:nvSpPr>
        <p:spPr bwMode="auto">
          <a:xfrm>
            <a:off x="5292080" y="3211760"/>
            <a:ext cx="3576637"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Membership Plan</a:t>
            </a:r>
          </a:p>
        </p:txBody>
      </p:sp>
      <p:sp>
        <p:nvSpPr>
          <p:cNvPr id="20" name="Rectangle 12"/>
          <p:cNvSpPr>
            <a:spLocks noChangeArrowheads="1"/>
          </p:cNvSpPr>
          <p:nvPr/>
        </p:nvSpPr>
        <p:spPr bwMode="auto">
          <a:xfrm>
            <a:off x="2843808" y="5082381"/>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Tree>
    <p:extLst>
      <p:ext uri="{BB962C8B-B14F-4D97-AF65-F5344CB8AC3E}">
        <p14:creationId xmlns:p14="http://schemas.microsoft.com/office/powerpoint/2010/main" val="147341711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Object Pattern</a:t>
            </a:r>
            <a:endParaRPr lang="en-US" dirty="0"/>
          </a:p>
        </p:txBody>
      </p:sp>
      <p:sp>
        <p:nvSpPr>
          <p:cNvPr id="3" name="Content Placeholder 2"/>
          <p:cNvSpPr>
            <a:spLocks noGrp="1"/>
          </p:cNvSpPr>
          <p:nvPr>
            <p:ph idx="1"/>
          </p:nvPr>
        </p:nvSpPr>
        <p:spPr/>
        <p:txBody>
          <a:bodyPr>
            <a:normAutofit fontScale="92500" lnSpcReduction="20000"/>
          </a:bodyPr>
          <a:lstStyle/>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LoginPage</a:t>
            </a:r>
            <a:r>
              <a:rPr lang="en-US" sz="1800" b="1" dirty="0">
                <a:latin typeface="Courier New" pitchFamily="-106" charset="0"/>
              </a:rPr>
              <a:t> </a:t>
            </a:r>
            <a:r>
              <a:rPr lang="en-US" sz="1800" b="1" dirty="0" smtClean="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UserLogin</a:t>
            </a:r>
            <a:r>
              <a:rPr lang="en-US" sz="1800" b="1" dirty="0">
                <a:latin typeface="Courier New" pitchFamily="-106" charset="0"/>
              </a:rPr>
              <a:t>() throws Exception {</a:t>
            </a:r>
          </a:p>
          <a:p>
            <a:pPr marL="27432"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Login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AddCustomerPage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AddCustomer</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Add Customer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customer info</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a:t>
            </a:r>
            <a:r>
              <a:rPr lang="en-US" sz="1800" b="1" dirty="0" err="1">
                <a:latin typeface="Courier New" pitchFamily="-106" charset="0"/>
              </a:rPr>
              <a:t>RentMoviePage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RentMovie</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Rent Movie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Movie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a:t>
            </a:r>
            <a:r>
              <a:rPr lang="en-US" sz="1800" b="1" dirty="0" smtClean="0">
                <a:latin typeface="Courier New" pitchFamily="-106" charset="0"/>
              </a:rPr>
              <a:t>Rental</a:t>
            </a:r>
          </a:p>
          <a:p>
            <a:pPr marL="27432" indent="-480900">
              <a:spcBef>
                <a:spcPts val="0"/>
              </a:spcBef>
              <a:buFont typeface="Arial" charset="0"/>
              <a:buNone/>
              <a:defRPr/>
            </a:pPr>
            <a:r>
              <a:rPr lang="en-US" sz="1800" b="1" dirty="0" smtClean="0">
                <a:latin typeface="Courier New" pitchFamily="-106" charset="0"/>
              </a:rPr>
              <a:t>  }}</a:t>
            </a:r>
            <a:r>
              <a:rPr lang="en-US" sz="1800" b="1" dirty="0">
                <a:latin typeface="Courier New" pitchFamily="-106" charset="0"/>
              </a:rPr>
              <a:t>	</a:t>
            </a:r>
          </a:p>
          <a:p>
            <a:pPr marL="27432" indent="0">
              <a:spcBef>
                <a:spcPts val="0"/>
              </a:spcBef>
              <a:buNone/>
              <a:defRPr/>
            </a:pPr>
            <a:endParaRPr lang="en-US" sz="1800" dirty="0"/>
          </a:p>
        </p:txBody>
      </p:sp>
      <p:sp>
        <p:nvSpPr>
          <p:cNvPr id="4" name="Slide Number Placeholder 3"/>
          <p:cNvSpPr>
            <a:spLocks noGrp="1"/>
          </p:cNvSpPr>
          <p:nvPr>
            <p:ph type="sldNum" sz="quarter" idx="4294967295"/>
          </p:nvPr>
        </p:nvSpPr>
        <p:spPr>
          <a:xfrm>
            <a:off x="6440488" y="6472238"/>
            <a:ext cx="2133600" cy="188912"/>
          </a:xfrm>
          <a:prstGeom prst="rect">
            <a:avLst/>
          </a:prstGeom>
        </p:spPr>
        <p:txBody>
          <a:bodyPr/>
          <a:lstStyle/>
          <a:p>
            <a:fld id="{9F379AED-0546-544E-9D19-D1214CAEAC35}" type="slidenum">
              <a:rPr lang="en-US" smtClean="0"/>
              <a:pPr/>
              <a:t>98</a:t>
            </a:fld>
            <a:endParaRPr lang="en-US" sz="1000"/>
          </a:p>
        </p:txBody>
      </p:sp>
    </p:spTree>
    <p:extLst>
      <p:ext uri="{BB962C8B-B14F-4D97-AF65-F5344CB8AC3E}">
        <p14:creationId xmlns:p14="http://schemas.microsoft.com/office/powerpoint/2010/main" val="92769518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Test Automation Patterns</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lvl="0" indent="0">
              <a:buNone/>
            </a:pPr>
            <a:r>
              <a:rPr lang="en-US" b="1" dirty="0"/>
              <a:t>Domain object </a:t>
            </a:r>
            <a:r>
              <a:rPr lang="en-US" b="1" dirty="0" smtClean="0"/>
              <a:t>pattern</a:t>
            </a:r>
          </a:p>
          <a:p>
            <a:pPr marL="880950" lvl="1" indent="-480900">
              <a:defRPr/>
            </a:pPr>
            <a:r>
              <a:rPr lang="en-US" dirty="0"/>
              <a:t>Group all the actions associated with a specific domain concept like search or filtering in the application together.</a:t>
            </a:r>
          </a:p>
          <a:p>
            <a:pPr marL="880950" lvl="1" indent="-480900">
              <a:defRPr/>
            </a:pPr>
            <a:r>
              <a:rPr lang="en-US" dirty="0"/>
              <a:t>Or, groups all the meaningful domain entities together, with relevant actions as methods</a:t>
            </a:r>
          </a:p>
          <a:p>
            <a:pPr marL="880950" lvl="1" indent="-480900">
              <a:defRPr/>
            </a:pPr>
            <a:r>
              <a:rPr lang="en-US" dirty="0"/>
              <a:t>Makes your test suite look more like a library from a code perspective.</a:t>
            </a:r>
          </a:p>
          <a:p>
            <a:pPr marL="880950" lvl="1" indent="-480900">
              <a:defRPr/>
            </a:pPr>
            <a:r>
              <a:rPr lang="en-US" dirty="0"/>
              <a:t>You can implement method chaining, but it requires a map of some sort, which is hard to maintain.</a:t>
            </a:r>
          </a:p>
          <a:p>
            <a:pPr lvl="0"/>
            <a:endParaRPr lang="en-US" b="1" dirty="0"/>
          </a:p>
          <a:p>
            <a:endParaRPr lang="en-US" dirty="0"/>
          </a:p>
        </p:txBody>
      </p:sp>
      <p:sp>
        <p:nvSpPr>
          <p:cNvPr id="3" name="Slide Number Placeholder 2"/>
          <p:cNvSpPr>
            <a:spLocks noGrp="1"/>
          </p:cNvSpPr>
          <p:nvPr>
            <p:ph type="sldNum" sz="quarter" idx="4294967295"/>
          </p:nvPr>
        </p:nvSpPr>
        <p:spPr>
          <a:xfrm>
            <a:off x="6440488" y="6472238"/>
            <a:ext cx="2133600" cy="188912"/>
          </a:xfrm>
          <a:prstGeom prst="rect">
            <a:avLst/>
          </a:prstGeom>
        </p:spPr>
        <p:txBody>
          <a:bodyPr/>
          <a:lstStyle/>
          <a:p>
            <a:fld id="{DBF93456-1E22-C641-A4C5-062692281B3E}" type="slidenum">
              <a:rPr lang="en-US" smtClean="0"/>
              <a:pPr/>
              <a:t>99</a:t>
            </a:fld>
            <a:endParaRPr lang="en-US" sz="100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18038031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pklsgfkt_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pklsgfkt_files\slide0001_image001.jpg"/>
</p:tagLst>
</file>

<file path=ppt/theme/theme1.xml><?xml version="1.0" encoding="utf-8"?>
<a:theme xmlns:a="http://schemas.openxmlformats.org/drawingml/2006/main" name="TWS Doc white marble">
  <a:themeElements>
    <a:clrScheme name="Default w/ Lin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w/ Lin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2000" b="0" i="0" u="none" strike="noStrike" cap="none" normalizeH="0" baseline="0" smtClean="0">
            <a:ln>
              <a:noFill/>
            </a:ln>
            <a:solidFill>
              <a:srgbClr val="292929"/>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2000" b="0" i="0" u="none" strike="noStrike" cap="none" normalizeH="0" baseline="0" smtClean="0">
            <a:ln>
              <a:noFill/>
            </a:ln>
            <a:solidFill>
              <a:srgbClr val="292929"/>
            </a:solidFill>
            <a:effectLst/>
            <a:latin typeface="Arial" charset="0"/>
            <a:cs typeface="Arial" charset="0"/>
          </a:defRPr>
        </a:defPPr>
      </a:lstStyle>
    </a:lnDef>
  </a:objectDefaults>
  <a:extraClrSchemeLst>
    <a:extraClrScheme>
      <a:clrScheme name="Default w/ Lin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w/ Lin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w/ Lin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w/ Lin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w/ Lin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w/ Lin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w/ Lin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w/ Lin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w/ Lin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w/ Lin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w/ Lin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w/ Lin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ile-qa-2012 (single de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TWS Doc white marble.thmx</Template>
  <TotalTime>10189</TotalTime>
  <Words>5418</Words>
  <Application>Microsoft Macintosh PowerPoint</Application>
  <PresentationFormat>On-screen Show (4:3)</PresentationFormat>
  <Paragraphs>1259</Paragraphs>
  <Slides>146</Slides>
  <Notes>35</Notes>
  <HiddenSlides>18</HiddenSlides>
  <MMClips>0</MMClips>
  <ScaleCrop>false</ScaleCrop>
  <HeadingPairs>
    <vt:vector size="4" baseType="variant">
      <vt:variant>
        <vt:lpstr>Theme</vt:lpstr>
      </vt:variant>
      <vt:variant>
        <vt:i4>2</vt:i4>
      </vt:variant>
      <vt:variant>
        <vt:lpstr>Slide Titles</vt:lpstr>
      </vt:variant>
      <vt:variant>
        <vt:i4>146</vt:i4>
      </vt:variant>
    </vt:vector>
  </HeadingPairs>
  <TitlesOfParts>
    <vt:vector size="148" baseType="lpstr">
      <vt:lpstr>TWS Doc white marble</vt:lpstr>
      <vt:lpstr>agile-qa-2012 (single deck)</vt:lpstr>
      <vt:lpstr>Agile Development Practices</vt:lpstr>
      <vt:lpstr>Agenda</vt:lpstr>
      <vt:lpstr>Who Are We?</vt:lpstr>
      <vt:lpstr>Who Are We?</vt:lpstr>
      <vt:lpstr>Who are you?</vt:lpstr>
      <vt:lpstr>Housekeeping</vt:lpstr>
      <vt:lpstr>Housekeeping</vt:lpstr>
      <vt:lpstr>Presenting</vt:lpstr>
      <vt:lpstr>Coding</vt:lpstr>
      <vt:lpstr>Why Are We Here?</vt:lpstr>
      <vt:lpstr>Empathy mapping</vt:lpstr>
      <vt:lpstr>Learning Objectives</vt:lpstr>
      <vt:lpstr>Agile Recommended Practices</vt:lpstr>
      <vt:lpstr>Our Subset</vt:lpstr>
      <vt:lpstr>“Open the Box”</vt:lpstr>
      <vt:lpstr>“Open the Box”</vt:lpstr>
      <vt:lpstr>Questions?</vt:lpstr>
      <vt:lpstr>Pairing</vt:lpstr>
      <vt:lpstr>Why to Pair?</vt:lpstr>
      <vt:lpstr>How to Pair</vt:lpstr>
      <vt:lpstr>Pairing Infrastructure</vt:lpstr>
      <vt:lpstr>Monitors</vt:lpstr>
      <vt:lpstr>Keyboard and Mouse</vt:lpstr>
      <vt:lpstr>Pair Rotation Techniques</vt:lpstr>
      <vt:lpstr>Pairing Styles</vt:lpstr>
      <vt:lpstr>Pairing Styles</vt:lpstr>
      <vt:lpstr>Pairing Styles</vt:lpstr>
      <vt:lpstr>Pairing Styles</vt:lpstr>
      <vt:lpstr>Pairing Demo</vt:lpstr>
      <vt:lpstr>Story #9</vt:lpstr>
      <vt:lpstr>Story 4</vt:lpstr>
      <vt:lpstr>Test Driven Development</vt:lpstr>
      <vt:lpstr>Test Driven Development</vt:lpstr>
      <vt:lpstr>The 3 dimensions of TDD</vt:lpstr>
      <vt:lpstr>The Synergy between TDD and Design</vt:lpstr>
      <vt:lpstr>Test Driven Development</vt:lpstr>
      <vt:lpstr>TDD Cycle</vt:lpstr>
      <vt:lpstr>Basic structure of unit tests</vt:lpstr>
      <vt:lpstr>Organizing tests</vt:lpstr>
      <vt:lpstr>Other key points</vt:lpstr>
      <vt:lpstr>Feathers’s rule of thumb, extended</vt:lpstr>
      <vt:lpstr>Story #1</vt:lpstr>
      <vt:lpstr>Story #11</vt:lpstr>
      <vt:lpstr>Refactoring</vt:lpstr>
      <vt:lpstr>Refactoring</vt:lpstr>
      <vt:lpstr>Some history</vt:lpstr>
      <vt:lpstr>Smells</vt:lpstr>
      <vt:lpstr>Refactoring Cycle</vt:lpstr>
      <vt:lpstr>Refactoring Examples</vt:lpstr>
      <vt:lpstr>Refactoring Examples</vt:lpstr>
      <vt:lpstr>Refactoring Examples</vt:lpstr>
      <vt:lpstr>Refactoring Examples</vt:lpstr>
      <vt:lpstr>Refactoring Examples</vt:lpstr>
      <vt:lpstr>Split Loop</vt:lpstr>
      <vt:lpstr>Refactoring Examples</vt:lpstr>
      <vt:lpstr>Refactoring Examples</vt:lpstr>
      <vt:lpstr>Refactoring Examples</vt:lpstr>
      <vt:lpstr>Refactoring Examples</vt:lpstr>
      <vt:lpstr>Refactoring Exercise</vt:lpstr>
      <vt:lpstr>Story #7</vt:lpstr>
      <vt:lpstr>Redesign</vt:lpstr>
      <vt:lpstr>Refactoring vs. Redesign</vt:lpstr>
      <vt:lpstr>Redesign</vt:lpstr>
      <vt:lpstr>Redesigning Legacy Code</vt:lpstr>
      <vt:lpstr>Story #10</vt:lpstr>
      <vt:lpstr>Mocking</vt:lpstr>
      <vt:lpstr>Definition: Test Double</vt:lpstr>
      <vt:lpstr>Definition: Stub</vt:lpstr>
      <vt:lpstr>Stubbing</vt:lpstr>
      <vt:lpstr>Mocking Exercise</vt:lpstr>
      <vt:lpstr>Definition: Strict Mock</vt:lpstr>
      <vt:lpstr>Mocking</vt:lpstr>
      <vt:lpstr>When do you use Stubs?</vt:lpstr>
      <vt:lpstr>When do you use Mocks?</vt:lpstr>
      <vt:lpstr>When do you use Mocks?</vt:lpstr>
      <vt:lpstr>When do you use Mocks?</vt:lpstr>
      <vt:lpstr>When do you use Mocks?</vt:lpstr>
      <vt:lpstr>How do you use it (Moq)?</vt:lpstr>
      <vt:lpstr>What do you test with Mocks?</vt:lpstr>
      <vt:lpstr>How do you use it (Mockito)?</vt:lpstr>
      <vt:lpstr>What do you test?</vt:lpstr>
      <vt:lpstr>What do you test?</vt:lpstr>
      <vt:lpstr>Suggestions</vt:lpstr>
      <vt:lpstr>Mocking Demo</vt:lpstr>
      <vt:lpstr>Functional Testing</vt:lpstr>
      <vt:lpstr>What is Functional Testing?</vt:lpstr>
      <vt:lpstr>What is Functional Testing?</vt:lpstr>
      <vt:lpstr>What is Functional Testing?</vt:lpstr>
      <vt:lpstr>Functional Testing</vt:lpstr>
      <vt:lpstr>ATDD Functional Testing</vt:lpstr>
      <vt:lpstr>Functional Testing</vt:lpstr>
      <vt:lpstr>Functional Testing</vt:lpstr>
      <vt:lpstr>Story #2</vt:lpstr>
      <vt:lpstr>Functional Test Automation Patterns</vt:lpstr>
      <vt:lpstr>Test Automation Patterns</vt:lpstr>
      <vt:lpstr>Page Object Pattern</vt:lpstr>
      <vt:lpstr>Page Object Pattern</vt:lpstr>
      <vt:lpstr>Page Object Pattern</vt:lpstr>
      <vt:lpstr>Test Automation Patterns</vt:lpstr>
      <vt:lpstr>Domain Object Pattern</vt:lpstr>
      <vt:lpstr>Domain Object Pattern</vt:lpstr>
      <vt:lpstr>Domain Object Pattern</vt:lpstr>
      <vt:lpstr>Recommended Practices</vt:lpstr>
      <vt:lpstr>Recommended Practices</vt:lpstr>
      <vt:lpstr>Recommended Practices</vt:lpstr>
      <vt:lpstr>Challenges</vt:lpstr>
      <vt:lpstr>Continuous Integration</vt:lpstr>
      <vt:lpstr>Continuous Integration</vt:lpstr>
      <vt:lpstr>Continuous Integration</vt:lpstr>
      <vt:lpstr>Continuous Integration</vt:lpstr>
      <vt:lpstr>Continuous Integration</vt:lpstr>
      <vt:lpstr>Continuous Integration</vt:lpstr>
      <vt:lpstr>Continuous Integration</vt:lpstr>
      <vt:lpstr>Continuous Integration</vt:lpstr>
      <vt:lpstr>Workflow/Check-in steps</vt:lpstr>
      <vt:lpstr>What is a successful build?</vt:lpstr>
      <vt:lpstr>Continuous Integration</vt:lpstr>
      <vt:lpstr>Other considerations</vt:lpstr>
      <vt:lpstr>Continuous Integration and Deployment</vt:lpstr>
      <vt:lpstr>Story #8</vt:lpstr>
      <vt:lpstr>Continuous Delivery</vt:lpstr>
      <vt:lpstr>Continuous Delivery Definition</vt:lpstr>
      <vt:lpstr>Continuous Delivery value proposition</vt:lpstr>
      <vt:lpstr>Continuous Delivery</vt:lpstr>
      <vt:lpstr>Continuous Delivery</vt:lpstr>
      <vt:lpstr>Continuous Delivery</vt:lpstr>
      <vt:lpstr>Deployment Pipeline</vt:lpstr>
      <vt:lpstr>Deployment Pipeline</vt:lpstr>
      <vt:lpstr>Continuous Delivery</vt:lpstr>
      <vt:lpstr>Continuous Delivery with Go</vt:lpstr>
      <vt:lpstr>Continuous Delivery</vt:lpstr>
      <vt:lpstr>Continuous Delivery</vt:lpstr>
      <vt:lpstr>Continuous Delivery</vt:lpstr>
      <vt:lpstr>Agile Development Practices</vt:lpstr>
      <vt:lpstr>Agile Developer Practices</vt:lpstr>
      <vt:lpstr>Story 1</vt:lpstr>
      <vt:lpstr>Story Details</vt:lpstr>
      <vt:lpstr>Story 2</vt:lpstr>
      <vt:lpstr>Story Details</vt:lpstr>
      <vt:lpstr>Mocking exercise</vt:lpstr>
      <vt:lpstr>Story 3</vt:lpstr>
      <vt:lpstr>Frequent Renter Points</vt:lpstr>
      <vt:lpstr>Story 4</vt:lpstr>
      <vt:lpstr>Story 5</vt:lpstr>
      <vt:lpstr>Story 6</vt:lpstr>
      <vt:lpstr>Story 7</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Engineering</dc:title>
  <dc:creator>Steven List</dc:creator>
  <cp:lastModifiedBy>Luca Minudel</cp:lastModifiedBy>
  <cp:revision>172</cp:revision>
  <dcterms:created xsi:type="dcterms:W3CDTF">2010-05-04T20:24:52Z</dcterms:created>
  <dcterms:modified xsi:type="dcterms:W3CDTF">2013-10-17T12:08:35Z</dcterms:modified>
</cp:coreProperties>
</file>